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0"/>
  </p:notesMasterIdLst>
  <p:sldIdLst>
    <p:sldId id="256" r:id="rId2"/>
    <p:sldId id="257" r:id="rId3"/>
    <p:sldId id="258" r:id="rId4"/>
    <p:sldId id="259" r:id="rId5"/>
    <p:sldId id="260" r:id="rId6"/>
    <p:sldId id="261" r:id="rId7"/>
    <p:sldId id="262" r:id="rId8"/>
    <p:sldId id="263" r:id="rId9"/>
    <p:sldId id="264" r:id="rId10"/>
    <p:sldId id="265" r:id="rId11"/>
    <p:sldId id="266" r:id="rId12"/>
    <p:sldId id="268" r:id="rId13"/>
    <p:sldId id="269" r:id="rId14"/>
    <p:sldId id="270" r:id="rId15"/>
    <p:sldId id="271" r:id="rId16"/>
    <p:sldId id="272" r:id="rId17"/>
    <p:sldId id="267" r:id="rId18"/>
    <p:sldId id="273" r:id="rId19"/>
  </p:sldIdLst>
  <p:sldSz cx="9144000" cy="5143500" type="screen16x9"/>
  <p:notesSz cx="5143500" cy="9144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66828" autoAdjust="0"/>
  </p:normalViewPr>
  <p:slideViewPr>
    <p:cSldViewPr snapToGrid="0" snapToObjects="1">
      <p:cViewPr>
        <p:scale>
          <a:sx n="110" d="100"/>
          <a:sy n="110" d="100"/>
        </p:scale>
        <p:origin x="1644"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465952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We're here today to talk about how we can move beyond just using cloud-native tools and start truly automating the entire process. </a:t>
            </a:r>
          </a:p>
          <a:p>
            <a:r>
              <a:rPr lang="en-US" sz="1200" kern="1200" dirty="0">
                <a:solidFill>
                  <a:schemeClr val="tx1"/>
                </a:solidFill>
                <a:effectLst/>
                <a:latin typeface="+mn-lt"/>
                <a:ea typeface="+mn-ea"/>
                <a:cs typeface="+mn-cs"/>
              </a:rPr>
              <a:t>The title of our presentation is Automating Cloud-Native: Azure AKS and Terraform. </a:t>
            </a:r>
          </a:p>
          <a:p>
            <a:r>
              <a:rPr lang="en-US" sz="1200" kern="1200" dirty="0">
                <a:solidFill>
                  <a:schemeClr val="tx1"/>
                </a:solidFill>
                <a:effectLst/>
                <a:latin typeface="+mn-lt"/>
                <a:ea typeface="+mn-ea"/>
                <a:cs typeface="+mn-cs"/>
              </a:rPr>
              <a:t>This isn't just about deploying containers; it's about establishing a repeatable, reliable pipeline that spans from the foundational infrastructure all the way up to the application workload. </a:t>
            </a:r>
          </a:p>
          <a:p>
            <a:r>
              <a:rPr lang="en-US" sz="1200" kern="1200" dirty="0">
                <a:solidFill>
                  <a:schemeClr val="tx1"/>
                </a:solidFill>
                <a:effectLst/>
                <a:latin typeface="+mn-lt"/>
                <a:ea typeface="+mn-ea"/>
                <a:cs typeface="+mn-cs"/>
              </a:rPr>
              <a:t>We're focusing on the powerful combination of Azure Kubernetes Service, or AKS, and Terraform's Infrastructure as Code capabilities. </a:t>
            </a:r>
          </a:p>
          <a:p>
            <a:r>
              <a:rPr lang="en-US" sz="1200" kern="1200" dirty="0">
                <a:solidFill>
                  <a:schemeClr val="tx1"/>
                </a:solidFill>
                <a:effectLst/>
                <a:latin typeface="+mn-lt"/>
                <a:ea typeface="+mn-ea"/>
                <a:cs typeface="+mn-cs"/>
              </a:rPr>
              <a:t>This pairing allows us to define our entire cloud environment ”networking, security, and the cluster </a:t>
            </a:r>
            <a:r>
              <a:rPr lang="en-US" sz="1200" kern="1200" dirty="0" err="1">
                <a:solidFill>
                  <a:schemeClr val="tx1"/>
                </a:solidFill>
                <a:effectLst/>
                <a:latin typeface="+mn-lt"/>
                <a:ea typeface="+mn-ea"/>
                <a:cs typeface="+mn-cs"/>
              </a:rPr>
              <a:t>itself€”in</a:t>
            </a:r>
            <a:r>
              <a:rPr lang="en-US" sz="1200" kern="1200" dirty="0">
                <a:solidFill>
                  <a:schemeClr val="tx1"/>
                </a:solidFill>
                <a:effectLst/>
                <a:latin typeface="+mn-lt"/>
                <a:ea typeface="+mn-ea"/>
                <a:cs typeface="+mn-cs"/>
              </a:rPr>
              <a:t> version-controlled code. </a:t>
            </a:r>
          </a:p>
          <a:p>
            <a:r>
              <a:rPr lang="en-US" sz="1200" kern="1200" dirty="0">
                <a:solidFill>
                  <a:schemeClr val="tx1"/>
                </a:solidFill>
                <a:effectLst/>
                <a:latin typeface="+mn-lt"/>
                <a:ea typeface="+mn-ea"/>
                <a:cs typeface="+mn-cs"/>
              </a:rPr>
              <a:t>Our goal is to show you how to shift your focus from managing the underlying plumbing to delivering business value through your applications. </a:t>
            </a:r>
          </a:p>
          <a:p>
            <a:r>
              <a:rPr lang="en-US" sz="1200" kern="1200" dirty="0">
                <a:solidFill>
                  <a:schemeClr val="tx1"/>
                </a:solidFill>
                <a:effectLst/>
                <a:latin typeface="+mn-lt"/>
                <a:ea typeface="+mn-ea"/>
                <a:cs typeface="+mn-cs"/>
              </a:rPr>
              <a:t>Let's start by looking at the challenge that AKS was specifically designed to solve.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When working with Terraform, the state file is the single source of truth for your infrastructure.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But relying on a local state file is a recipe for disaster. Local files are prone to loss, and concurrent updates by multiple team members will corrupt your state, causing major outages.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solution is simple and non-negotiable: use a remote backend.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We recommend using an Azure Storage Account for this.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This immediately solves several problems.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First, we get state locking, which prevents simultaneous updates by different users, ensuring integrity.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Second, the state is stored securely in Azure, encrypted at rest, meeting most compliance requirements. And most importantly, it enables collaboration. Multiple team members can safely work on the same infrastructure, which is essential for any DevOps team. This remote state is the foundation for secure, collaborative infrastructure management. But state is only one part of the puzzle; next, we need to talk about making our code reusable with modules.</a:t>
            </a:r>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After securing our state, the next best practice is enforcing modularity. This is where we stop repeating ourselves and start treating our infrastructure code like software. The core idea is to encapsulate complex resource definitions, like an entire AKS cluster, into a single reusable module. We define the cluster once in the </a:t>
            </a:r>
            <a:r>
              <a:rPr lang="en-US" sz="1200" kern="1200" dirty="0" err="1">
                <a:solidFill>
                  <a:schemeClr val="tx1"/>
                </a:solidFill>
                <a:effectLst/>
                <a:latin typeface="+mn-lt"/>
                <a:ea typeface="+mn-ea"/>
                <a:cs typeface="+mn-cs"/>
              </a:rPr>
              <a:t>aks</a:t>
            </a:r>
            <a:r>
              <a:rPr lang="en-US" sz="1200" kern="1200" dirty="0">
                <a:solidFill>
                  <a:schemeClr val="tx1"/>
                </a:solidFill>
                <a:effectLst/>
                <a:latin typeface="+mn-lt"/>
                <a:ea typeface="+mn-ea"/>
                <a:cs typeface="+mn-cs"/>
              </a:rPr>
              <a:t>-cluster module, complete with all the networking and security configurations we want to enforce. Then, we simply call that module multiple times for different </a:t>
            </a:r>
            <a:r>
              <a:rPr lang="en-US" sz="1200" kern="1200" dirty="0" err="1">
                <a:solidFill>
                  <a:schemeClr val="tx1"/>
                </a:solidFill>
                <a:effectLst/>
                <a:latin typeface="+mn-lt"/>
                <a:ea typeface="+mn-ea"/>
                <a:cs typeface="+mn-cs"/>
              </a:rPr>
              <a:t>environmentsâ</a:t>
            </a:r>
            <a:r>
              <a:rPr lang="en-US" sz="1200" kern="1200" dirty="0">
                <a:solidFill>
                  <a:schemeClr val="tx1"/>
                </a:solidFill>
                <a:effectLst/>
                <a:latin typeface="+mn-lt"/>
                <a:ea typeface="+mn-ea"/>
                <a:cs typeface="+mn-cs"/>
              </a:rPr>
              <a:t>€”Dev, Test, and </a:t>
            </a:r>
            <a:r>
              <a:rPr lang="en-US" sz="1200" kern="1200" dirty="0" err="1">
                <a:solidFill>
                  <a:schemeClr val="tx1"/>
                </a:solidFill>
                <a:effectLst/>
                <a:latin typeface="+mn-lt"/>
                <a:ea typeface="+mn-ea"/>
                <a:cs typeface="+mn-cs"/>
              </a:rPr>
              <a:t>Prodâ€”changing</a:t>
            </a:r>
            <a:r>
              <a:rPr lang="en-US" sz="1200" kern="1200" dirty="0">
                <a:solidFill>
                  <a:schemeClr val="tx1"/>
                </a:solidFill>
                <a:effectLst/>
                <a:latin typeface="+mn-lt"/>
                <a:ea typeface="+mn-ea"/>
                <a:cs typeface="+mn-cs"/>
              </a:rPr>
              <a:t> only the variables. This approach drastically reduces code duplication and ensures that every environment, from the smallest Dev cluster to the largest Prod cluster, adheres to the exact same organizational standards and best practices. If we need to update a security setting, we update the module once, and all environments inherit that change automatically. This is the key to scaling IaC across large organizations. Now that we've covered the best practices for managing our Terraform code, let's pivot back to the core product and look at the fundamental difference between AKS and self-managed Kubernetes.</a:t>
            </a:r>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We've spent a lot of time talking about AKS and Terraform, but let's pause and clearly define why we choose the managed service model in the first place.</a:t>
            </a:r>
          </a:p>
          <a:p>
            <a:endParaRPr lang="en-US" dirty="0"/>
          </a:p>
          <a:p>
            <a:r>
              <a:rPr lang="en-US" dirty="0"/>
              <a:t>The comparison between AKS and self-managed Kubernetes boils down to a fundamental choice: do you want to be a Kubernetes operator or an application developer? </a:t>
            </a:r>
          </a:p>
          <a:p>
            <a:endParaRPr lang="en-US" dirty="0"/>
          </a:p>
          <a:p>
            <a:r>
              <a:rPr lang="en-US" dirty="0"/>
              <a:t>With self-managed Kubernetes, you are responsible for everything. You provision the infrastructure, you install and configure the control plane components, and you manually manage all updates and security patches. This results in high operational complexity and requires deep, specialized DevOps expertise just to keep the lights on. </a:t>
            </a:r>
          </a:p>
          <a:p>
            <a:endParaRPr lang="en-US" dirty="0"/>
          </a:p>
          <a:p>
            <a:r>
              <a:rPr lang="en-US" dirty="0"/>
              <a:t>AKS flips this model completely. Azure manages the underlying infrastructure and the entire control plane for you. You only manage the worker nodes and your applications. This dramatically lowers the operational complexity and provides automatic updates and patching, allowing your team to focus 100% on delivering business value through your applications. This distinction is critical, and it leads us directly to the concept of the responsibility model.</a:t>
            </a:r>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Understanding the difference between the Control Plane and the Data Plane is essential for grasping the value of AKS. </a:t>
            </a:r>
          </a:p>
          <a:p>
            <a:endParaRPr lang="en-US" dirty="0"/>
          </a:p>
          <a:p>
            <a:r>
              <a:rPr lang="en-US" dirty="0"/>
              <a:t>The Control Plane is the brain of the cluster; it includes the API Server, etcd, and the Scheduler. These components manage the cluster state, handle all API requests, and decide where pods should run.</a:t>
            </a:r>
          </a:p>
          <a:p>
            <a:endParaRPr lang="en-US" dirty="0"/>
          </a:p>
          <a:p>
            <a:r>
              <a:rPr lang="en-US" dirty="0"/>
              <a:t>In AKS, Azure fully manages this entire Control Plane. They handle the high availability, the patching, and the monitoring, and you don't pay for the VMs running these components. </a:t>
            </a:r>
          </a:p>
          <a:p>
            <a:endParaRPr lang="en-US" dirty="0"/>
          </a:p>
          <a:p>
            <a:r>
              <a:rPr lang="en-US" dirty="0"/>
              <a:t>The Data Plane, on the other hand, is the muscle. This is where your applications actually run on the Worker Nodes. These nodes are the VMs you provision and pay for, and you manage the applications running on them. </a:t>
            </a:r>
          </a:p>
          <a:p>
            <a:endParaRPr lang="en-US" dirty="0"/>
          </a:p>
          <a:p>
            <a:r>
              <a:rPr lang="en-US" dirty="0"/>
              <a:t>The clear responsibility boundary is the core value proposition of AKS. Azure takes on the heavy, undifferentiated lifting of the Control Plane, freeing your team to focus entirely on optimizing the Data Plane for your specific workloads. This division of labor has a massive impact on the complexity of your deployment and configuration files.</a:t>
            </a:r>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we look at the actual configuration files required, the complexity difference between the two models becomes starkly apparent.</a:t>
            </a:r>
          </a:p>
          <a:p>
            <a:endParaRPr lang="en-US" dirty="0"/>
          </a:p>
          <a:p>
            <a:r>
              <a:rPr lang="en-US" dirty="0"/>
              <a:t>Deploying a self-managed Kubernetes cluster is a multi-step, multi-file process. </a:t>
            </a:r>
          </a:p>
          <a:p>
            <a:r>
              <a:rPr lang="en-US" dirty="0"/>
              <a:t>You need separate configuration files for the control plane initialization, the worker node setup scripts, the CNI plugin, security policies, and don't forget the monitoring and backup strategies. </a:t>
            </a:r>
          </a:p>
          <a:p>
            <a:r>
              <a:rPr lang="en-US" dirty="0"/>
              <a:t>You are easily looking at twenty or more distinct configuration files just to get a production-ready cluster up and running. </a:t>
            </a:r>
          </a:p>
          <a:p>
            <a:endParaRPr lang="en-US" dirty="0"/>
          </a:p>
          <a:p>
            <a:r>
              <a:rPr lang="en-US" dirty="0"/>
              <a:t>Compare that to AKS deployed with Terraform. </a:t>
            </a:r>
          </a:p>
          <a:p>
            <a:r>
              <a:rPr lang="en-US" dirty="0"/>
              <a:t>We use a single main.tf file to define the entire cluster infrastructure. The control plane, networking, security, and monitoring are all integrated and managed by Azure. </a:t>
            </a:r>
          </a:p>
          <a:p>
            <a:r>
              <a:rPr lang="en-US" dirty="0"/>
              <a:t>We simply define the desired state of our worker nodes and our Azure integrations. </a:t>
            </a:r>
          </a:p>
          <a:p>
            <a:r>
              <a:rPr lang="en-US" dirty="0"/>
              <a:t>This reduction from twenty-plus configuration files to just four core Terraform files represents a massive simplification in your infrastructure management, reducing the surface area for errors and increasing deployment speed. </a:t>
            </a:r>
          </a:p>
          <a:p>
            <a:r>
              <a:rPr lang="en-US" dirty="0"/>
              <a:t>This simplification directly translates into reduced operational overhead, which is what we'll examine next.</a:t>
            </a:r>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comparison really drives home the core value proposition of AKS: shifting the operational burden from your team to Azure. </a:t>
            </a:r>
          </a:p>
          <a:p>
            <a:endParaRPr lang="en-US" dirty="0"/>
          </a:p>
          <a:p>
            <a:r>
              <a:rPr lang="en-US" dirty="0"/>
              <a:t>When we look at self-managed Kubernetes, every single operational task—from control plane upgrades to etcd backup and recovery—falls squarely on your DevOps team. </a:t>
            </a:r>
          </a:p>
          <a:p>
            <a:r>
              <a:rPr lang="en-US" dirty="0"/>
              <a:t>That requires specialized, expensive expertise and constant vigilance. </a:t>
            </a:r>
          </a:p>
          <a:p>
            <a:endParaRPr lang="en-US" dirty="0"/>
          </a:p>
          <a:p>
            <a:r>
              <a:rPr lang="en-US" dirty="0"/>
              <a:t>But with AKS, Azure takes responsibility for the entire control plane. </a:t>
            </a:r>
          </a:p>
          <a:p>
            <a:r>
              <a:rPr lang="en-US" dirty="0"/>
              <a:t>This means automatic security patching, guaranteed high availability, and seamless disaster recovery are all handled for you. </a:t>
            </a:r>
          </a:p>
          <a:p>
            <a:r>
              <a:rPr lang="en-US" dirty="0"/>
              <a:t>Think about the time savings. You're not spending cycles troubleshooting etcd clusters or manually applying security patches. </a:t>
            </a:r>
          </a:p>
          <a:p>
            <a:r>
              <a:rPr lang="en-US" dirty="0"/>
              <a:t>You're focusing that engineering talent on building and deploying features that actually drive business value. </a:t>
            </a:r>
          </a:p>
          <a:p>
            <a:r>
              <a:rPr lang="en-US" dirty="0"/>
              <a:t>This is the difference between being an infrastructure operator and being a product innovator. So, the operational advantage is clear, </a:t>
            </a:r>
          </a:p>
          <a:p>
            <a:endParaRPr lang="en-US" dirty="0"/>
          </a:p>
          <a:p>
            <a:r>
              <a:rPr lang="en-US" dirty="0"/>
              <a:t>but let's look at how this translates directly into dollars and cents.</a:t>
            </a:r>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operational overhead we just discussed has a direct and significant impact on your total cost of ownership, or TCO. </a:t>
            </a:r>
          </a:p>
          <a:p>
            <a:endParaRPr lang="en-US" dirty="0"/>
          </a:p>
          <a:p>
            <a:r>
              <a:rPr lang="en-US" dirty="0"/>
              <a:t>Self-managed Kubernetes requires a massive investment in infrastructure costs, but the real expense is the human capital. </a:t>
            </a:r>
          </a:p>
          <a:p>
            <a:r>
              <a:rPr lang="en-US" dirty="0"/>
              <a:t>You need multiple dedicated, highly-paid DevOps engineers just to keep the lights on and manage that complexity. We're talking about an annual TCO that can easily exceed half a million dollars, sometimes much more. </a:t>
            </a:r>
          </a:p>
          <a:p>
            <a:endParaRPr lang="en-US" dirty="0"/>
          </a:p>
          <a:p>
            <a:r>
              <a:rPr lang="en-US" dirty="0"/>
              <a:t>Now compare that to AKS. While you still have infrastructure costs for the worker nodes, the staffing requirement drops dramatically. You're shifting from two or three full-time engineers dedicated to cluster maintenance to perhaps one engineer focused on optimization and application deployment. This results in a much lower, more predictable TCO. </a:t>
            </a:r>
          </a:p>
          <a:p>
            <a:r>
              <a:rPr lang="en-US" dirty="0"/>
              <a:t>The key benefit here is the enterprise-grade SLA and automatic updates that come with AKS, which drastically reduces your risk and your staffing needs. This financial model is a powerful argument for making the switch. Now let's wrap up everything we've covered today and look at your next steps.</a:t>
            </a:r>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F2D22E-3A77-62C9-ADA0-B86354EC8B8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67A31DF-56AB-C44A-D39D-77C6FC02D94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D937E85-7CB3-993D-7B57-434BF8C624F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A07F9C1-397D-D7C8-17BF-108DE40684AE}"/>
              </a:ext>
            </a:extLst>
          </p:cNvPr>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7233154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core challenge in the cloud-native world is that while Kubernetes is incredibly powerful, managing it yourself is complex and time-consuming. </a:t>
            </a:r>
          </a:p>
          <a:p>
            <a:r>
              <a:rPr lang="en-US" sz="1200" kern="1200" dirty="0">
                <a:solidFill>
                  <a:schemeClr val="tx1"/>
                </a:solidFill>
                <a:effectLst/>
                <a:latin typeface="+mn-lt"/>
                <a:ea typeface="+mn-ea"/>
                <a:cs typeface="+mn-cs"/>
              </a:rPr>
              <a:t>When you choose self-managed Kubernetes, you take on the burden of the control plane. </a:t>
            </a:r>
          </a:p>
          <a:p>
            <a:r>
              <a:rPr lang="en-US" sz="1200" kern="1200" dirty="0">
                <a:solidFill>
                  <a:schemeClr val="tx1"/>
                </a:solidFill>
                <a:effectLst/>
                <a:latin typeface="+mn-lt"/>
                <a:ea typeface="+mn-ea"/>
                <a:cs typeface="+mn-cs"/>
              </a:rPr>
              <a:t>That means you need deep expertise to handle the installation, configuration, and constant maintenance of the master nodes, the API server, and </a:t>
            </a:r>
            <a:r>
              <a:rPr lang="en-US" sz="1200" kern="1200" dirty="0" err="1">
                <a:solidFill>
                  <a:schemeClr val="tx1"/>
                </a:solidFill>
                <a:effectLst/>
                <a:latin typeface="+mn-lt"/>
                <a:ea typeface="+mn-ea"/>
                <a:cs typeface="+mn-cs"/>
              </a:rPr>
              <a:t>etcd</a:t>
            </a:r>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This creates massive operational overhead. </a:t>
            </a:r>
          </a:p>
          <a:p>
            <a:r>
              <a:rPr lang="en-US" sz="1200" kern="1200" dirty="0">
                <a:solidFill>
                  <a:schemeClr val="tx1"/>
                </a:solidFill>
                <a:effectLst/>
                <a:latin typeface="+mn-lt"/>
                <a:ea typeface="+mn-ea"/>
                <a:cs typeface="+mn-cs"/>
              </a:rPr>
              <a:t>You are constantly patching, upgrading, and ensuring high availability, which pulls your engineers away from developing features. </a:t>
            </a:r>
          </a:p>
          <a:p>
            <a:r>
              <a:rPr lang="en-US" sz="1200" kern="1200" dirty="0">
                <a:solidFill>
                  <a:schemeClr val="tx1"/>
                </a:solidFill>
                <a:effectLst/>
                <a:latin typeface="+mn-lt"/>
                <a:ea typeface="+mn-ea"/>
                <a:cs typeface="+mn-cs"/>
              </a:rPr>
              <a:t>And integrating the cluster with the rest of your cloud resources ”things like load balancers and networking ”is often a manual, multi-step process that introduces human error. </a:t>
            </a:r>
          </a:p>
          <a:p>
            <a:r>
              <a:rPr lang="en-US" sz="1200" kern="1200" dirty="0">
                <a:solidFill>
                  <a:schemeClr val="tx1"/>
                </a:solidFill>
                <a:effectLst/>
                <a:latin typeface="+mn-lt"/>
                <a:ea typeface="+mn-ea"/>
                <a:cs typeface="+mn-cs"/>
              </a:rPr>
              <a:t>Ultimately, your team should be focused on application development, not infrastructure management. </a:t>
            </a:r>
          </a:p>
          <a:p>
            <a:r>
              <a:rPr lang="en-US" sz="1200" kern="1200" dirty="0">
                <a:solidFill>
                  <a:schemeClr val="tx1"/>
                </a:solidFill>
                <a:effectLst/>
                <a:latin typeface="+mn-lt"/>
                <a:ea typeface="+mn-ea"/>
                <a:cs typeface="+mn-cs"/>
              </a:rPr>
              <a:t>This is where a managed service like AKS becomes essential.</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So, how do we solve that complexity problem we just discussed? We turn to Azure Kubernetes Service, or AKS, which provides a fully managed solution from Microsoft Azure. </a:t>
            </a:r>
          </a:p>
          <a:p>
            <a:r>
              <a:rPr lang="en-US" sz="1200" kern="1200" dirty="0">
                <a:solidFill>
                  <a:schemeClr val="tx1"/>
                </a:solidFill>
                <a:effectLst/>
                <a:latin typeface="+mn-lt"/>
                <a:ea typeface="+mn-ea"/>
                <a:cs typeface="+mn-cs"/>
              </a:rPr>
              <a:t>The key benefit is the managed control plane.</a:t>
            </a:r>
          </a:p>
          <a:p>
            <a:r>
              <a:rPr lang="en-US" sz="1200" kern="1200" dirty="0">
                <a:solidFill>
                  <a:schemeClr val="tx1"/>
                </a:solidFill>
                <a:effectLst/>
                <a:latin typeface="+mn-lt"/>
                <a:ea typeface="+mn-ea"/>
                <a:cs typeface="+mn-cs"/>
              </a:rPr>
              <a:t> Azure handles the heavy lifting of the master nodes, including health monitoring, maintenance, and patching, all behind the scenes. </a:t>
            </a:r>
          </a:p>
          <a:p>
            <a:r>
              <a:rPr lang="en-US" sz="1200" kern="1200" dirty="0">
                <a:solidFill>
                  <a:schemeClr val="tx1"/>
                </a:solidFill>
                <a:effectLst/>
                <a:latin typeface="+mn-lt"/>
                <a:ea typeface="+mn-ea"/>
                <a:cs typeface="+mn-cs"/>
              </a:rPr>
              <a:t>This is a huge cost saver because you only pay for the worker nodes and associated resources; the master nodes are zero-cost. </a:t>
            </a:r>
          </a:p>
          <a:p>
            <a:r>
              <a:rPr lang="en-US" sz="1200" kern="1200" dirty="0">
                <a:solidFill>
                  <a:schemeClr val="tx1"/>
                </a:solidFill>
                <a:effectLst/>
                <a:latin typeface="+mn-lt"/>
                <a:ea typeface="+mn-ea"/>
                <a:cs typeface="+mn-cs"/>
              </a:rPr>
              <a:t>AKS also offers seamless integration with the entire Azure ecosystem, connecting easily with Azure AD for identity, Azure Networking, and Azure Monitor. </a:t>
            </a:r>
          </a:p>
          <a:p>
            <a:r>
              <a:rPr lang="en-US" sz="1200" kern="1200" dirty="0">
                <a:solidFill>
                  <a:schemeClr val="tx1"/>
                </a:solidFill>
                <a:effectLst/>
                <a:latin typeface="+mn-lt"/>
                <a:ea typeface="+mn-ea"/>
                <a:cs typeface="+mn-cs"/>
              </a:rPr>
              <a:t>Crucially, AKS is built on 100% upstream Kubernetes, meaning you get portability and avoid vendor lock-in while benefiting from Azure's operational excellence. </a:t>
            </a:r>
          </a:p>
          <a:p>
            <a:r>
              <a:rPr lang="en-US" sz="1200" kern="1200" dirty="0">
                <a:solidFill>
                  <a:schemeClr val="tx1"/>
                </a:solidFill>
                <a:effectLst/>
                <a:latin typeface="+mn-lt"/>
                <a:ea typeface="+mn-ea"/>
                <a:cs typeface="+mn-cs"/>
              </a:rPr>
              <a:t>Now let's dive into the specific advantages this managed approach delivers.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AKS delivers significant gains in both operational efficiency and security, allowing your team to focus squarely on your applications. </a:t>
            </a:r>
          </a:p>
          <a:p>
            <a:r>
              <a:rPr lang="en-US" sz="1200" kern="1200" dirty="0">
                <a:solidFill>
                  <a:schemeClr val="tx1"/>
                </a:solidFill>
                <a:effectLst/>
                <a:latin typeface="+mn-lt"/>
                <a:ea typeface="+mn-ea"/>
                <a:cs typeface="+mn-cs"/>
              </a:rPr>
              <a:t>First, consider automated upgrades. AKS makes Kubernetes version and node image upgrades simple, often with one-click or fully automated processes that minimize downtime. </a:t>
            </a:r>
          </a:p>
          <a:p>
            <a:r>
              <a:rPr lang="en-US" sz="1200" kern="1200" dirty="0">
                <a:solidFill>
                  <a:schemeClr val="tx1"/>
                </a:solidFill>
                <a:effectLst/>
                <a:latin typeface="+mn-lt"/>
                <a:ea typeface="+mn-ea"/>
                <a:cs typeface="+mn-cs"/>
              </a:rPr>
              <a:t>This is critical for maintaining security and accessing the latest features without the usual pain. </a:t>
            </a:r>
          </a:p>
          <a:p>
            <a:r>
              <a:rPr lang="en-US" sz="1200" kern="1200" dirty="0">
                <a:solidFill>
                  <a:schemeClr val="tx1"/>
                </a:solidFill>
                <a:effectLst/>
                <a:latin typeface="+mn-lt"/>
                <a:ea typeface="+mn-ea"/>
                <a:cs typeface="+mn-cs"/>
              </a:rPr>
              <a:t>Second, security is integrated from the start. You can enforce compliance using Azure Policy, and use Azure AD integration for robust, fine-grained role-based access control, or RBAC.</a:t>
            </a:r>
          </a:p>
          <a:p>
            <a:r>
              <a:rPr lang="en-US" sz="1200" kern="1200" dirty="0">
                <a:solidFill>
                  <a:schemeClr val="tx1"/>
                </a:solidFill>
                <a:effectLst/>
                <a:latin typeface="+mn-lt"/>
                <a:ea typeface="+mn-ea"/>
                <a:cs typeface="+mn-cs"/>
              </a:rPr>
              <a:t> Finally, AKS provides elastic scaling out of the box. </a:t>
            </a:r>
          </a:p>
          <a:p>
            <a:r>
              <a:rPr lang="en-US" sz="1200" kern="1200" dirty="0">
                <a:solidFill>
                  <a:schemeClr val="tx1"/>
                </a:solidFill>
                <a:effectLst/>
                <a:latin typeface="+mn-lt"/>
                <a:ea typeface="+mn-ea"/>
                <a:cs typeface="+mn-cs"/>
              </a:rPr>
              <a:t>It natively integrates with the Cluster </a:t>
            </a:r>
            <a:r>
              <a:rPr lang="en-US" sz="1200" kern="1200" dirty="0" err="1">
                <a:solidFill>
                  <a:schemeClr val="tx1"/>
                </a:solidFill>
                <a:effectLst/>
                <a:latin typeface="+mn-lt"/>
                <a:ea typeface="+mn-ea"/>
                <a:cs typeface="+mn-cs"/>
              </a:rPr>
              <a:t>Autoscaler</a:t>
            </a:r>
            <a:r>
              <a:rPr lang="en-US" sz="1200" kern="1200" dirty="0">
                <a:solidFill>
                  <a:schemeClr val="tx1"/>
                </a:solidFill>
                <a:effectLst/>
                <a:latin typeface="+mn-lt"/>
                <a:ea typeface="+mn-ea"/>
                <a:cs typeface="+mn-cs"/>
              </a:rPr>
              <a:t> and the Horizontal Pod </a:t>
            </a:r>
            <a:r>
              <a:rPr lang="en-US" sz="1200" kern="1200" dirty="0" err="1">
                <a:solidFill>
                  <a:schemeClr val="tx1"/>
                </a:solidFill>
                <a:effectLst/>
                <a:latin typeface="+mn-lt"/>
                <a:ea typeface="+mn-ea"/>
                <a:cs typeface="+mn-cs"/>
              </a:rPr>
              <a:t>Autoscaler</a:t>
            </a:r>
            <a:r>
              <a:rPr lang="en-US" sz="1200" kern="1200" dirty="0">
                <a:solidFill>
                  <a:schemeClr val="tx1"/>
                </a:solidFill>
                <a:effectLst/>
                <a:latin typeface="+mn-lt"/>
                <a:ea typeface="+mn-ea"/>
                <a:cs typeface="+mn-cs"/>
              </a:rPr>
              <a:t>, ensuring your environment scales dynamically to meet demand while optimizing costs. </a:t>
            </a:r>
          </a:p>
          <a:p>
            <a:r>
              <a:rPr lang="en-US" sz="1200" kern="1200" dirty="0">
                <a:solidFill>
                  <a:schemeClr val="tx1"/>
                </a:solidFill>
                <a:effectLst/>
                <a:latin typeface="+mn-lt"/>
                <a:ea typeface="+mn-ea"/>
                <a:cs typeface="+mn-cs"/>
              </a:rPr>
              <a:t>These features make AKS a highly efficient platform, but the integration doesn't stop there.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Building on the operational benefits, AKS truly shines through its deep integration with the broader Azure ecosystem.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is where you leverage the full power of the cloud.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can use Azure AD integration to enforce security by using corporate identities for cluster access and Kubernetes RBAC.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eliminates managing separate credentials. For networking, you can deploy your cluster into custom VNets using Azure CNI, which gives you advanced IP address management and network control.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Comprehensive observability is handled by Azure Monitor, providing deep logging and monitoring for both the cluster health and your application performance.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And for stateful applications, AKS provides seamless storage integration, allowing you to use Azure Disks and Azure Files for persistent volume claims.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But a great platform needs a great automation tool, which brings us to Terraform.</a:t>
            </a:r>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Now that we've seen why AKS is the right managed service, we need the right tool to provision it. That tool is Terraform. </a:t>
            </a:r>
          </a:p>
          <a:p>
            <a:r>
              <a:rPr lang="en-US" sz="1200" kern="1200" dirty="0">
                <a:solidFill>
                  <a:schemeClr val="tx1"/>
                </a:solidFill>
                <a:effectLst/>
                <a:latin typeface="+mn-lt"/>
                <a:ea typeface="+mn-ea"/>
                <a:cs typeface="+mn-cs"/>
              </a:rPr>
              <a:t>Terraform is our Infrastructure as Code solution, and it's essential for managing the complexity of a Kubernetes environment. </a:t>
            </a:r>
          </a:p>
          <a:p>
            <a:r>
              <a:rPr lang="en-US" sz="1200" kern="1200" dirty="0">
                <a:solidFill>
                  <a:schemeClr val="tx1"/>
                </a:solidFill>
                <a:effectLst/>
                <a:latin typeface="+mn-lt"/>
                <a:ea typeface="+mn-ea"/>
                <a:cs typeface="+mn-cs"/>
              </a:rPr>
              <a:t>This matters because manual provisioning is slow, error-prone, and impossible to audit. </a:t>
            </a:r>
          </a:p>
          <a:p>
            <a:r>
              <a:rPr lang="en-US" sz="1200" kern="1200" dirty="0">
                <a:solidFill>
                  <a:schemeClr val="tx1"/>
                </a:solidFill>
                <a:effectLst/>
                <a:latin typeface="+mn-lt"/>
                <a:ea typeface="+mn-ea"/>
                <a:cs typeface="+mn-cs"/>
              </a:rPr>
              <a:t>We need to define our entire AKS environment the VNet, the subnets, the security groups, and the cluster itself all in code. </a:t>
            </a:r>
          </a:p>
          <a:p>
            <a:r>
              <a:rPr lang="en-US" sz="1200" kern="1200" dirty="0">
                <a:solidFill>
                  <a:schemeClr val="tx1"/>
                </a:solidFill>
                <a:effectLst/>
                <a:latin typeface="+mn-lt"/>
                <a:ea typeface="+mn-ea"/>
                <a:cs typeface="+mn-cs"/>
              </a:rPr>
              <a:t>This gives us repeatability. We can provision identical Dev, Test, and Production environments with a single command, eliminating configuration drift. </a:t>
            </a:r>
          </a:p>
          <a:p>
            <a:r>
              <a:rPr lang="en-US" sz="1200" kern="1200" dirty="0">
                <a:solidFill>
                  <a:schemeClr val="tx1"/>
                </a:solidFill>
                <a:effectLst/>
                <a:latin typeface="+mn-lt"/>
                <a:ea typeface="+mn-ea"/>
                <a:cs typeface="+mn-cs"/>
              </a:rPr>
              <a:t>And because this code lives in Git, we get version control. </a:t>
            </a:r>
          </a:p>
          <a:p>
            <a:r>
              <a:rPr lang="en-US" sz="1200" kern="1200" dirty="0">
                <a:solidFill>
                  <a:schemeClr val="tx1"/>
                </a:solidFill>
                <a:effectLst/>
                <a:latin typeface="+mn-lt"/>
                <a:ea typeface="+mn-ea"/>
                <a:cs typeface="+mn-cs"/>
              </a:rPr>
              <a:t>Every change is reviewed, audited, and we can roll back to a previous known-good state instantly. </a:t>
            </a:r>
          </a:p>
          <a:p>
            <a:r>
              <a:rPr lang="en-US" sz="1200" kern="1200" dirty="0">
                <a:solidFill>
                  <a:schemeClr val="tx1"/>
                </a:solidFill>
                <a:effectLst/>
                <a:latin typeface="+mn-lt"/>
                <a:ea typeface="+mn-ea"/>
                <a:cs typeface="+mn-cs"/>
              </a:rPr>
              <a:t>Finally, Terraform gives us a unified workflow. </a:t>
            </a:r>
          </a:p>
          <a:p>
            <a:r>
              <a:rPr lang="en-US" sz="1200" kern="1200" dirty="0">
                <a:solidFill>
                  <a:schemeClr val="tx1"/>
                </a:solidFill>
                <a:effectLst/>
                <a:latin typeface="+mn-lt"/>
                <a:ea typeface="+mn-ea"/>
                <a:cs typeface="+mn-cs"/>
              </a:rPr>
              <a:t>We use one tool to manage all Azure resources, not a mix of PowerShell, CLI, and portal clicks. This is the foundation for true automation. So how do we put Terraform and AKS together to get that end-to-end automation?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real power comes when we combine Terraform's infrastructure provisioning with its ability to deploy workloads onto the cluster it just created. </a:t>
            </a:r>
          </a:p>
          <a:p>
            <a:r>
              <a:rPr lang="en-US" sz="1200" kern="1200" dirty="0">
                <a:solidFill>
                  <a:schemeClr val="tx1"/>
                </a:solidFill>
                <a:effectLst/>
                <a:latin typeface="+mn-lt"/>
                <a:ea typeface="+mn-ea"/>
                <a:cs typeface="+mn-cs"/>
              </a:rPr>
              <a:t>This isn't two separate processes; it's one seamless workflow. </a:t>
            </a:r>
          </a:p>
          <a:p>
            <a:r>
              <a:rPr lang="en-US" sz="1200" kern="1200" dirty="0">
                <a:solidFill>
                  <a:schemeClr val="tx1"/>
                </a:solidFill>
                <a:effectLst/>
                <a:latin typeface="+mn-lt"/>
                <a:ea typeface="+mn-ea"/>
                <a:cs typeface="+mn-cs"/>
              </a:rPr>
              <a:t>We break this down into three phases. </a:t>
            </a:r>
          </a:p>
          <a:p>
            <a:r>
              <a:rPr lang="en-US" sz="1200" kern="1200" dirty="0">
                <a:solidFill>
                  <a:schemeClr val="tx1"/>
                </a:solidFill>
                <a:effectLst/>
                <a:latin typeface="+mn-lt"/>
                <a:ea typeface="+mn-ea"/>
                <a:cs typeface="+mn-cs"/>
              </a:rPr>
              <a:t>Phase one is the infrastructure. </a:t>
            </a:r>
          </a:p>
          <a:p>
            <a:r>
              <a:rPr lang="en-US" sz="1200" kern="1200" dirty="0">
                <a:solidFill>
                  <a:schemeClr val="tx1"/>
                </a:solidFill>
                <a:effectLst/>
                <a:latin typeface="+mn-lt"/>
                <a:ea typeface="+mn-ea"/>
                <a:cs typeface="+mn-cs"/>
              </a:rPr>
              <a:t>	We use the Terraform </a:t>
            </a:r>
            <a:r>
              <a:rPr lang="en-US" sz="1200" kern="1200" dirty="0" err="1">
                <a:solidFill>
                  <a:schemeClr val="tx1"/>
                </a:solidFill>
                <a:effectLst/>
                <a:latin typeface="+mn-lt"/>
                <a:ea typeface="+mn-ea"/>
                <a:cs typeface="+mn-cs"/>
              </a:rPr>
              <a:t>azurerm</a:t>
            </a:r>
            <a:r>
              <a:rPr lang="en-US" sz="1200" kern="1200" dirty="0">
                <a:solidFill>
                  <a:schemeClr val="tx1"/>
                </a:solidFill>
                <a:effectLst/>
                <a:latin typeface="+mn-lt"/>
                <a:ea typeface="+mn-ea"/>
                <a:cs typeface="+mn-cs"/>
              </a:rPr>
              <a:t> provider to provision the VNet, the subnets, and the AKS cluster itself. This is the heavy lifting of cloud resource creation.</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Once the cluster is up, we move to phase two. </a:t>
            </a:r>
          </a:p>
          <a:p>
            <a:r>
              <a:rPr lang="en-US" sz="1200" kern="1200" dirty="0">
                <a:solidFill>
                  <a:schemeClr val="tx1"/>
                </a:solidFill>
                <a:effectLst/>
                <a:latin typeface="+mn-lt"/>
                <a:ea typeface="+mn-ea"/>
                <a:cs typeface="+mn-cs"/>
              </a:rPr>
              <a:t>	Terraform dynamically connects to that brand-new AKS cluster using the </a:t>
            </a:r>
            <a:r>
              <a:rPr lang="en-US" sz="1200" kern="1200" dirty="0" err="1">
                <a:solidFill>
                  <a:schemeClr val="tx1"/>
                </a:solidFill>
                <a:effectLst/>
                <a:latin typeface="+mn-lt"/>
                <a:ea typeface="+mn-ea"/>
                <a:cs typeface="+mn-cs"/>
              </a:rPr>
              <a:t>Kubeconfig</a:t>
            </a:r>
            <a:r>
              <a:rPr lang="en-US" sz="1200" kern="1200" dirty="0">
                <a:solidFill>
                  <a:schemeClr val="tx1"/>
                </a:solidFill>
                <a:effectLst/>
                <a:latin typeface="+mn-lt"/>
                <a:ea typeface="+mn-ea"/>
                <a:cs typeface="+mn-cs"/>
              </a:rPr>
              <a:t> file it just generated. This is the crucial handoff.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Then, in phase three, we switch providers. </a:t>
            </a:r>
          </a:p>
          <a:p>
            <a:r>
              <a:rPr lang="en-US" sz="1200" kern="1200" dirty="0">
                <a:solidFill>
                  <a:schemeClr val="tx1"/>
                </a:solidFill>
                <a:effectLst/>
                <a:latin typeface="+mn-lt"/>
                <a:ea typeface="+mn-ea"/>
                <a:cs typeface="+mn-cs"/>
              </a:rPr>
              <a:t>	We use the Terraform </a:t>
            </a:r>
            <a:r>
              <a:rPr lang="en-US" sz="1200" kern="1200" dirty="0" err="1">
                <a:solidFill>
                  <a:schemeClr val="tx1"/>
                </a:solidFill>
                <a:effectLst/>
                <a:latin typeface="+mn-lt"/>
                <a:ea typeface="+mn-ea"/>
                <a:cs typeface="+mn-cs"/>
              </a:rPr>
              <a:t>kubernetes</a:t>
            </a:r>
            <a:r>
              <a:rPr lang="en-US" sz="1200" kern="1200" dirty="0">
                <a:solidFill>
                  <a:schemeClr val="tx1"/>
                </a:solidFill>
                <a:effectLst/>
                <a:latin typeface="+mn-lt"/>
                <a:ea typeface="+mn-ea"/>
                <a:cs typeface="+mn-cs"/>
              </a:rPr>
              <a:t> provider to deploy our application resources our Deployments, Services, and Ingresses directly onto the cluster.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result is a fully provisioned and deployed environment in a single terraform apply command. This is true end-to-end automation, and it's what makes the Terraform and AKS partnership so powerful. Let's look at a couple of practical examples of where this shines.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Our first use case is the highly scalable microservices architecture, which is exactly what Kubernetes was built for.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challenge here is managing hundreds of independent services that all need to communicate, scale, and be discovered reliably.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AKS provides the orchestration layer for this, handling service discovery, load balancing, and health checks automatically.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But Terraform's role is critical in tailoring the underlying infrastructure.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use Terraform to automate the creation of multiple node pools.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For example, we can have a System node pool for core services, a User node pool for standard applications, and maybe a GPU node pool for machine learning workloads.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fine-grained control ensures optimal resource utilization and cost management.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And because AKS integrates seamlessly with Azure Load Balancer and Application Gateway, Terraform can provision those ingress controllers right alongside the cluster, giving us advanced routing and traffic management from day one.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allows us to scale individual services independently without affecting the rest of the architecture. Now, let's look at a different kind of use case: migrating legacy systems.</a:t>
            </a:r>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second common use case is the lift-and-shift migration, where we're moving existing applications to the cloud quickly.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first step is application modernization: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we containerize the legacy application. We package the monolithic application into Docker containers, preserving the application logic with minimal code refactoring. This gives us a rapid time-to-cloud deployment.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second step is infrastructure automation.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Terraform creates the entire target environment in minutes. This includes the VNet, the AKS cluster, and any necessary managed databases like Azure Database for PostgreSQL or MySQL. This speed and reliability are key to a successful migration project.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Finally, this sets us up for cloud-native transformation. AKS handles the operational burden, allowing the development team to focus on refactoring the application into microservices or integrating serverless patterns.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key advantage here is a rapid, reliable migration path from legacy infrastructure to a modern, cloud-native architecture with minimal operational overhead. But as we start managing more complex infrastructure, we need to talk about a critical best practice: state management.</a:t>
            </a:r>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29.png"/><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9144000" cy="5143500"/>
          </a:xfrm>
          <a:prstGeom prst="rect">
            <a:avLst/>
          </a:prstGeom>
        </p:spPr>
      </p:pic>
      <p:sp>
        <p:nvSpPr>
          <p:cNvPr id="3" name="Text 0"/>
          <p:cNvSpPr/>
          <p:nvPr/>
        </p:nvSpPr>
        <p:spPr>
          <a:xfrm>
            <a:off x="714375" y="1724685"/>
            <a:ext cx="3643313" cy="960109"/>
          </a:xfrm>
          <a:prstGeom prst="rect">
            <a:avLst/>
          </a:prstGeom>
          <a:noFill/>
          <a:ln/>
        </p:spPr>
        <p:txBody>
          <a:bodyPr wrap="square" lIns="0" tIns="0" rIns="0" bIns="0" rtlCol="0" anchor="t">
            <a:spAutoFit/>
          </a:bodyPr>
          <a:lstStyle/>
          <a:p>
            <a:pPr marL="0" indent="0" algn="l">
              <a:lnSpc>
                <a:spcPts val="3800"/>
              </a:lnSpc>
              <a:buNone/>
            </a:pPr>
            <a:r>
              <a:rPr lang="en-US" sz="2862" b="1" kern="0" spc="-1" dirty="0">
                <a:solidFill>
                  <a:srgbClr val="0078D4"/>
                </a:solidFill>
              </a:rPr>
              <a:t>Automating
Cloud-Native</a:t>
            </a:r>
            <a:endParaRPr lang="en-US" sz="2862" dirty="0"/>
          </a:p>
        </p:txBody>
      </p:sp>
      <p:sp>
        <p:nvSpPr>
          <p:cNvPr id="4" name="Text 1"/>
          <p:cNvSpPr/>
          <p:nvPr/>
        </p:nvSpPr>
        <p:spPr>
          <a:xfrm>
            <a:off x="714375" y="2899107"/>
            <a:ext cx="3643313" cy="233958"/>
          </a:xfrm>
          <a:prstGeom prst="rect">
            <a:avLst/>
          </a:prstGeom>
          <a:noFill/>
          <a:ln/>
        </p:spPr>
        <p:txBody>
          <a:bodyPr wrap="none" lIns="0" tIns="0" rIns="0" bIns="0" rtlCol="0" anchor="t">
            <a:spAutoFit/>
          </a:bodyPr>
          <a:lstStyle/>
          <a:p>
            <a:pPr marL="0" indent="0" algn="l">
              <a:lnSpc>
                <a:spcPts val="1600"/>
              </a:lnSpc>
              <a:buNone/>
            </a:pPr>
            <a:r>
              <a:rPr lang="en-US" sz="1269" dirty="0">
                <a:solidFill>
                  <a:srgbClr val="00BCF2"/>
                </a:solidFill>
              </a:rPr>
              <a:t>Azure AKS &amp; Terraform</a:t>
            </a:r>
            <a:endParaRPr lang="en-US" sz="1269" dirty="0"/>
          </a:p>
        </p:txBody>
      </p:sp>
      <p:sp>
        <p:nvSpPr>
          <p:cNvPr id="5" name="Text 2"/>
          <p:cNvSpPr/>
          <p:nvPr/>
        </p:nvSpPr>
        <p:spPr>
          <a:xfrm>
            <a:off x="5396026" y="3230459"/>
            <a:ext cx="3033599" cy="153888"/>
          </a:xfrm>
          <a:prstGeom prst="rect">
            <a:avLst/>
          </a:prstGeom>
          <a:noFill/>
          <a:ln/>
        </p:spPr>
        <p:txBody>
          <a:bodyPr wrap="square" lIns="0" tIns="0" rIns="0" bIns="0" rtlCol="0" anchor="t">
            <a:spAutoFit/>
          </a:bodyPr>
          <a:lstStyle/>
          <a:p>
            <a:pPr marL="0" indent="0" algn="r">
              <a:lnSpc>
                <a:spcPts val="1200"/>
              </a:lnSpc>
              <a:buNone/>
            </a:pPr>
            <a:r>
              <a:rPr lang="en-US" sz="1000" b="1" dirty="0">
                <a:solidFill>
                  <a:srgbClr val="1A1A1A"/>
                </a:solidFill>
              </a:rPr>
              <a:t>From Infrastructure to Workload Deployment</a:t>
            </a:r>
            <a:endParaRPr lang="en-US" sz="1000" dirty="0"/>
          </a:p>
        </p:txBody>
      </p:sp>
      <p:sp>
        <p:nvSpPr>
          <p:cNvPr id="6" name="Text 3"/>
          <p:cNvSpPr/>
          <p:nvPr/>
        </p:nvSpPr>
        <p:spPr>
          <a:xfrm>
            <a:off x="5242559" y="3723377"/>
            <a:ext cx="3187066" cy="423193"/>
          </a:xfrm>
          <a:prstGeom prst="rect">
            <a:avLst/>
          </a:prstGeom>
          <a:noFill/>
          <a:ln/>
        </p:spPr>
        <p:txBody>
          <a:bodyPr wrap="square" lIns="0" tIns="0" rIns="0" bIns="0" rtlCol="0" anchor="t">
            <a:spAutoFit/>
          </a:bodyPr>
          <a:lstStyle/>
          <a:p>
            <a:pPr marL="0" indent="0" algn="r">
              <a:lnSpc>
                <a:spcPts val="1100"/>
              </a:lnSpc>
              <a:buNone/>
            </a:pPr>
            <a:r>
              <a:rPr lang="en-US" sz="1000" b="1" dirty="0">
                <a:solidFill>
                  <a:srgbClr val="FF6B35"/>
                </a:solidFill>
              </a:rPr>
              <a:t>Presented by:</a:t>
            </a:r>
            <a:r>
              <a:rPr lang="en-US" sz="1000" dirty="0">
                <a:solidFill>
                  <a:srgbClr val="1A1A1A"/>
                </a:solidFill>
              </a:rPr>
              <a:t>
 Ritesh Hegde</a:t>
            </a:r>
          </a:p>
          <a:p>
            <a:pPr marL="0" indent="0" algn="r">
              <a:lnSpc>
                <a:spcPts val="1100"/>
              </a:lnSpc>
              <a:buNone/>
            </a:pPr>
            <a:r>
              <a:rPr lang="en-US" sz="1000" dirty="0">
                <a:solidFill>
                  <a:srgbClr val="1A1A1A"/>
                </a:solidFill>
              </a:rPr>
              <a:t>Microsoft MVP for Azure &amp; Hashicorp Ambassador</a:t>
            </a:r>
            <a:endParaRPr lang="en-US" sz="1000" dirty="0"/>
          </a:p>
        </p:txBody>
      </p:sp>
      <p:sp>
        <p:nvSpPr>
          <p:cNvPr id="7" name="Text 4"/>
          <p:cNvSpPr/>
          <p:nvPr/>
        </p:nvSpPr>
        <p:spPr>
          <a:xfrm>
            <a:off x="5940331" y="4248443"/>
            <a:ext cx="2489293" cy="256865"/>
          </a:xfrm>
          <a:prstGeom prst="rect">
            <a:avLst/>
          </a:prstGeom>
          <a:noFill/>
          <a:ln/>
        </p:spPr>
        <p:txBody>
          <a:bodyPr wrap="square" lIns="136017" tIns="68072" rIns="136017" bIns="68072" rtlCol="0" anchor="t">
            <a:spAutoFit/>
          </a:bodyPr>
          <a:lstStyle/>
          <a:p>
            <a:pPr marL="0" indent="0" algn="r">
              <a:lnSpc>
                <a:spcPts val="900"/>
              </a:lnSpc>
              <a:buNone/>
            </a:pPr>
            <a:r>
              <a:rPr lang="en-US" sz="1000" b="1" kern="0" spc="1" dirty="0">
                <a:solidFill>
                  <a:srgbClr val="FF6B35"/>
                </a:solidFill>
              </a:rPr>
              <a:t>⚙ TERRAFORM AUTOMATION</a:t>
            </a:r>
            <a:endParaRPr lang="en-US" sz="1000" dirty="0"/>
          </a:p>
        </p:txBody>
      </p:sp>
      <p:pic>
        <p:nvPicPr>
          <p:cNvPr id="31" name="Picture 30" descr="A person sitting on an old train tracks">
            <a:extLst>
              <a:ext uri="{FF2B5EF4-FFF2-40B4-BE49-F238E27FC236}">
                <a16:creationId xmlns:a16="http://schemas.microsoft.com/office/drawing/2014/main" id="{D3567F2B-9CD5-01C1-A585-38124DA56A33}"/>
              </a:ext>
            </a:extLst>
          </p:cNvPr>
          <p:cNvPicPr>
            <a:picLocks noChangeAspect="1"/>
          </p:cNvPicPr>
          <p:nvPr/>
        </p:nvPicPr>
        <p:blipFill>
          <a:blip r:embed="rId4"/>
          <a:stretch>
            <a:fillRect/>
          </a:stretch>
        </p:blipFill>
        <p:spPr>
          <a:xfrm>
            <a:off x="5625737" y="749659"/>
            <a:ext cx="2969623" cy="2227218"/>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9144000" cy="5343079"/>
          </a:xfrm>
          <a:prstGeom prst="rect">
            <a:avLst/>
          </a:prstGeom>
        </p:spPr>
      </p:pic>
      <p:sp>
        <p:nvSpPr>
          <p:cNvPr id="3" name="Text 0"/>
          <p:cNvSpPr/>
          <p:nvPr/>
        </p:nvSpPr>
        <p:spPr>
          <a:xfrm>
            <a:off x="714375" y="791219"/>
            <a:ext cx="3714750" cy="282129"/>
          </a:xfrm>
          <a:prstGeom prst="rect">
            <a:avLst/>
          </a:prstGeom>
          <a:noFill/>
          <a:ln/>
        </p:spPr>
        <p:txBody>
          <a:bodyPr wrap="square" lIns="0" tIns="0" rIns="0" bIns="0" rtlCol="0" anchor="t">
            <a:spAutoFit/>
          </a:bodyPr>
          <a:lstStyle/>
          <a:p>
            <a:pPr marL="0" indent="0" algn="l">
              <a:lnSpc>
                <a:spcPts val="2200"/>
              </a:lnSpc>
              <a:buNone/>
            </a:pPr>
            <a:r>
              <a:rPr lang="en-US" sz="2000" b="1" dirty="0">
                <a:solidFill>
                  <a:srgbClr val="0078D4"/>
                </a:solidFill>
              </a:rPr>
              <a:t>Best Practice: Remote State</a:t>
            </a:r>
            <a:endParaRPr lang="en-US" sz="2000" dirty="0"/>
          </a:p>
        </p:txBody>
      </p:sp>
      <p:sp>
        <p:nvSpPr>
          <p:cNvPr id="4" name="Text 1"/>
          <p:cNvSpPr/>
          <p:nvPr/>
        </p:nvSpPr>
        <p:spPr>
          <a:xfrm>
            <a:off x="714375" y="1410891"/>
            <a:ext cx="679481" cy="110800"/>
          </a:xfrm>
          <a:prstGeom prst="rect">
            <a:avLst/>
          </a:prstGeom>
          <a:noFill/>
          <a:ln/>
        </p:spPr>
        <p:txBody>
          <a:bodyPr wrap="none" lIns="0" tIns="0" rIns="0" bIns="0" rtlCol="0" anchor="t">
            <a:spAutoFit/>
          </a:bodyPr>
          <a:lstStyle/>
          <a:p>
            <a:pPr marL="0" indent="0" algn="l">
              <a:lnSpc>
                <a:spcPts val="800"/>
              </a:lnSpc>
              <a:buNone/>
            </a:pPr>
            <a:r>
              <a:rPr lang="en-US" sz="1000" b="1" kern="0" spc="1" dirty="0">
                <a:solidFill>
                  <a:srgbClr val="FF6B35"/>
                </a:solidFill>
              </a:rPr>
              <a:t>The Problem</a:t>
            </a:r>
            <a:endParaRPr lang="en-US" sz="1000" dirty="0"/>
          </a:p>
        </p:txBody>
      </p:sp>
      <p:sp>
        <p:nvSpPr>
          <p:cNvPr id="5" name="Text 2"/>
          <p:cNvSpPr/>
          <p:nvPr/>
        </p:nvSpPr>
        <p:spPr>
          <a:xfrm>
            <a:off x="878681" y="1598414"/>
            <a:ext cx="2973571" cy="153888"/>
          </a:xfrm>
          <a:prstGeom prst="rect">
            <a:avLst/>
          </a:prstGeom>
          <a:noFill/>
          <a:ln/>
        </p:spPr>
        <p:txBody>
          <a:bodyPr wrap="none" lIns="0" tIns="0" rIns="0" bIns="0" rtlCol="0" anchor="t">
            <a:spAutoFit/>
          </a:bodyPr>
          <a:lstStyle/>
          <a:p>
            <a:pPr marL="0" indent="0" algn="l">
              <a:lnSpc>
                <a:spcPts val="1200"/>
              </a:lnSpc>
              <a:buNone/>
            </a:pPr>
            <a:r>
              <a:rPr lang="en-US" sz="1000" dirty="0">
                <a:solidFill>
                  <a:srgbClr val="1A1A1A"/>
                </a:solidFill>
              </a:rPr>
              <a:t>Local state files are prone to loss and accidental deletion.</a:t>
            </a:r>
            <a:endParaRPr lang="en-US" sz="1000" dirty="0"/>
          </a:p>
        </p:txBody>
      </p:sp>
      <p:sp>
        <p:nvSpPr>
          <p:cNvPr id="6" name="Text 3"/>
          <p:cNvSpPr/>
          <p:nvPr/>
        </p:nvSpPr>
        <p:spPr>
          <a:xfrm>
            <a:off x="878681" y="1834158"/>
            <a:ext cx="3186770" cy="153888"/>
          </a:xfrm>
          <a:prstGeom prst="rect">
            <a:avLst/>
          </a:prstGeom>
          <a:noFill/>
          <a:ln/>
        </p:spPr>
        <p:txBody>
          <a:bodyPr wrap="none" lIns="0" tIns="0" rIns="0" bIns="0" rtlCol="0" anchor="t">
            <a:spAutoFit/>
          </a:bodyPr>
          <a:lstStyle/>
          <a:p>
            <a:pPr marL="0" indent="0" algn="l">
              <a:lnSpc>
                <a:spcPts val="1200"/>
              </a:lnSpc>
              <a:buNone/>
            </a:pPr>
            <a:r>
              <a:rPr lang="en-US" sz="1000" dirty="0">
                <a:solidFill>
                  <a:srgbClr val="1A1A1A"/>
                </a:solidFill>
              </a:rPr>
              <a:t>Concurrent updates by multiple users cause state corruption.</a:t>
            </a:r>
            <a:endParaRPr lang="en-US" sz="1000" dirty="0"/>
          </a:p>
        </p:txBody>
      </p:sp>
      <p:sp>
        <p:nvSpPr>
          <p:cNvPr id="7" name="Shape 4"/>
          <p:cNvSpPr/>
          <p:nvPr/>
        </p:nvSpPr>
        <p:spPr>
          <a:xfrm>
            <a:off x="714375" y="2248495"/>
            <a:ext cx="3714750" cy="730448"/>
          </a:xfrm>
          <a:prstGeom prst="rect">
            <a:avLst/>
          </a:prstGeom>
          <a:solidFill>
            <a:srgbClr val="00BCF2">
              <a:alpha val="5000"/>
            </a:srgbClr>
          </a:solidFill>
          <a:ln w="18288">
            <a:solidFill>
              <a:srgbClr val="00BCF2"/>
            </a:solidFill>
            <a:prstDash val="solid"/>
          </a:ln>
        </p:spPr>
        <p:txBody>
          <a:bodyPr/>
          <a:lstStyle/>
          <a:p>
            <a:endParaRPr lang="en-US" sz="1000"/>
          </a:p>
        </p:txBody>
      </p:sp>
      <p:sp>
        <p:nvSpPr>
          <p:cNvPr id="8" name="Text 5"/>
          <p:cNvSpPr/>
          <p:nvPr/>
        </p:nvSpPr>
        <p:spPr>
          <a:xfrm>
            <a:off x="821531" y="2355652"/>
            <a:ext cx="673198" cy="110800"/>
          </a:xfrm>
          <a:prstGeom prst="rect">
            <a:avLst/>
          </a:prstGeom>
          <a:noFill/>
          <a:ln/>
        </p:spPr>
        <p:txBody>
          <a:bodyPr wrap="none" lIns="0" tIns="0" rIns="0" bIns="0" rtlCol="0" anchor="t">
            <a:spAutoFit/>
          </a:bodyPr>
          <a:lstStyle/>
          <a:p>
            <a:pPr marL="0" indent="0" algn="l">
              <a:lnSpc>
                <a:spcPts val="800"/>
              </a:lnSpc>
              <a:buNone/>
            </a:pPr>
            <a:r>
              <a:rPr lang="en-US" sz="1000" b="1" kern="0" spc="1" dirty="0">
                <a:solidFill>
                  <a:srgbClr val="00BCF2"/>
                </a:solidFill>
              </a:rPr>
              <a:t>The Solution</a:t>
            </a:r>
            <a:endParaRPr lang="en-US" sz="1000" dirty="0"/>
          </a:p>
        </p:txBody>
      </p:sp>
      <p:sp>
        <p:nvSpPr>
          <p:cNvPr id="9" name="Text 6"/>
          <p:cNvSpPr/>
          <p:nvPr/>
        </p:nvSpPr>
        <p:spPr>
          <a:xfrm>
            <a:off x="821531" y="2543175"/>
            <a:ext cx="3500438" cy="307777"/>
          </a:xfrm>
          <a:prstGeom prst="rect">
            <a:avLst/>
          </a:prstGeom>
          <a:noFill/>
          <a:ln/>
        </p:spPr>
        <p:txBody>
          <a:bodyPr wrap="square" lIns="0" tIns="0" rIns="0" bIns="0" rtlCol="0" anchor="t">
            <a:spAutoFit/>
          </a:bodyPr>
          <a:lstStyle/>
          <a:p>
            <a:pPr marL="0" indent="0" algn="l">
              <a:lnSpc>
                <a:spcPts val="1200"/>
              </a:lnSpc>
              <a:buNone/>
            </a:pPr>
            <a:r>
              <a:rPr lang="en-US" sz="1000" b="1" dirty="0">
                <a:solidFill>
                  <a:srgbClr val="1A1A1A"/>
                </a:solidFill>
              </a:rPr>
              <a:t>Use Azure Storage Account as a remote backend for centralized, secure state management.</a:t>
            </a:r>
            <a:endParaRPr lang="en-US" sz="1000" dirty="0"/>
          </a:p>
        </p:txBody>
      </p:sp>
      <p:sp>
        <p:nvSpPr>
          <p:cNvPr id="10" name="Text 7"/>
          <p:cNvSpPr/>
          <p:nvPr/>
        </p:nvSpPr>
        <p:spPr>
          <a:xfrm>
            <a:off x="714375" y="3128963"/>
            <a:ext cx="663580" cy="110800"/>
          </a:xfrm>
          <a:prstGeom prst="rect">
            <a:avLst/>
          </a:prstGeom>
          <a:noFill/>
          <a:ln/>
        </p:spPr>
        <p:txBody>
          <a:bodyPr wrap="none" lIns="0" tIns="0" rIns="0" bIns="0" rtlCol="0" anchor="t">
            <a:spAutoFit/>
          </a:bodyPr>
          <a:lstStyle/>
          <a:p>
            <a:pPr marL="0" indent="0" algn="l">
              <a:lnSpc>
                <a:spcPts val="800"/>
              </a:lnSpc>
              <a:buNone/>
            </a:pPr>
            <a:r>
              <a:rPr lang="en-US" sz="1000" b="1" kern="0" spc="1" dirty="0">
                <a:solidFill>
                  <a:srgbClr val="FF6B35"/>
                </a:solidFill>
              </a:rPr>
              <a:t>Key Benefits</a:t>
            </a:r>
            <a:endParaRPr lang="en-US" sz="1000" dirty="0"/>
          </a:p>
        </p:txBody>
      </p:sp>
      <p:sp>
        <p:nvSpPr>
          <p:cNvPr id="11" name="Shape 8"/>
          <p:cNvSpPr/>
          <p:nvPr/>
        </p:nvSpPr>
        <p:spPr>
          <a:xfrm>
            <a:off x="714375" y="3316486"/>
            <a:ext cx="1803797" cy="570384"/>
          </a:xfrm>
          <a:prstGeom prst="rect">
            <a:avLst/>
          </a:prstGeom>
          <a:solidFill>
            <a:srgbClr val="0078D4">
              <a:alpha val="3000"/>
            </a:srgbClr>
          </a:solidFill>
          <a:ln/>
        </p:spPr>
        <p:txBody>
          <a:bodyPr/>
          <a:lstStyle/>
          <a:p>
            <a:endParaRPr lang="en-US" sz="1000"/>
          </a:p>
        </p:txBody>
      </p:sp>
      <p:sp>
        <p:nvSpPr>
          <p:cNvPr id="12" name="Shape 9"/>
          <p:cNvSpPr/>
          <p:nvPr/>
        </p:nvSpPr>
        <p:spPr>
          <a:xfrm>
            <a:off x="714375" y="3316486"/>
            <a:ext cx="21431" cy="570384"/>
          </a:xfrm>
          <a:prstGeom prst="rect">
            <a:avLst/>
          </a:prstGeom>
          <a:solidFill>
            <a:srgbClr val="00BCF2"/>
          </a:solidFill>
          <a:ln/>
        </p:spPr>
        <p:txBody>
          <a:bodyPr/>
          <a:lstStyle/>
          <a:p>
            <a:endParaRPr lang="en-US" sz="1000"/>
          </a:p>
        </p:txBody>
      </p:sp>
      <p:sp>
        <p:nvSpPr>
          <p:cNvPr id="13" name="Text 10"/>
          <p:cNvSpPr/>
          <p:nvPr/>
        </p:nvSpPr>
        <p:spPr>
          <a:xfrm>
            <a:off x="800100" y="3402211"/>
            <a:ext cx="705321" cy="110800"/>
          </a:xfrm>
          <a:prstGeom prst="rect">
            <a:avLst/>
          </a:prstGeom>
          <a:noFill/>
          <a:ln/>
        </p:spPr>
        <p:txBody>
          <a:bodyPr wrap="none" lIns="0" tIns="0" rIns="0" bIns="0" rtlCol="0" anchor="t">
            <a:spAutoFit/>
          </a:bodyPr>
          <a:lstStyle/>
          <a:p>
            <a:pPr marL="0" indent="0" algn="l">
              <a:lnSpc>
                <a:spcPts val="800"/>
              </a:lnSpc>
              <a:buNone/>
            </a:pPr>
            <a:r>
              <a:rPr lang="en-US" sz="1000" b="1" dirty="0">
                <a:solidFill>
                  <a:srgbClr val="0078D4"/>
                </a:solidFill>
              </a:rPr>
              <a:t>State Locking</a:t>
            </a:r>
            <a:endParaRPr lang="en-US" sz="1000" dirty="0"/>
          </a:p>
        </p:txBody>
      </p:sp>
      <p:sp>
        <p:nvSpPr>
          <p:cNvPr id="14" name="Text 11"/>
          <p:cNvSpPr/>
          <p:nvPr/>
        </p:nvSpPr>
        <p:spPr>
          <a:xfrm>
            <a:off x="800100" y="3561159"/>
            <a:ext cx="1632347" cy="239985"/>
          </a:xfrm>
          <a:prstGeom prst="rect">
            <a:avLst/>
          </a:prstGeom>
          <a:noFill/>
          <a:ln/>
        </p:spPr>
        <p:txBody>
          <a:bodyPr wrap="square" lIns="0" tIns="0" rIns="0" bIns="0" rtlCol="0" anchor="t">
            <a:spAutoFit/>
          </a:bodyPr>
          <a:lstStyle/>
          <a:p>
            <a:pPr marL="0" indent="0" algn="l">
              <a:lnSpc>
                <a:spcPts val="900"/>
              </a:lnSpc>
              <a:buNone/>
            </a:pPr>
            <a:r>
              <a:rPr lang="en-US" sz="1000" dirty="0">
                <a:solidFill>
                  <a:srgbClr val="1A1A1A"/>
                </a:solidFill>
              </a:rPr>
              <a:t>Prevents simultaneous updates by multiple users.</a:t>
            </a:r>
            <a:endParaRPr lang="en-US" sz="1000" dirty="0"/>
          </a:p>
        </p:txBody>
      </p:sp>
      <p:sp>
        <p:nvSpPr>
          <p:cNvPr id="15" name="Shape 12"/>
          <p:cNvSpPr/>
          <p:nvPr/>
        </p:nvSpPr>
        <p:spPr>
          <a:xfrm>
            <a:off x="2625328" y="3316486"/>
            <a:ext cx="1803797" cy="570384"/>
          </a:xfrm>
          <a:prstGeom prst="rect">
            <a:avLst/>
          </a:prstGeom>
          <a:solidFill>
            <a:srgbClr val="0078D4">
              <a:alpha val="3000"/>
            </a:srgbClr>
          </a:solidFill>
          <a:ln/>
        </p:spPr>
        <p:txBody>
          <a:bodyPr/>
          <a:lstStyle/>
          <a:p>
            <a:endParaRPr lang="en-US" sz="1000"/>
          </a:p>
        </p:txBody>
      </p:sp>
      <p:sp>
        <p:nvSpPr>
          <p:cNvPr id="16" name="Shape 13"/>
          <p:cNvSpPr/>
          <p:nvPr/>
        </p:nvSpPr>
        <p:spPr>
          <a:xfrm>
            <a:off x="2625328" y="3316486"/>
            <a:ext cx="21431" cy="570384"/>
          </a:xfrm>
          <a:prstGeom prst="rect">
            <a:avLst/>
          </a:prstGeom>
          <a:solidFill>
            <a:srgbClr val="00BCF2"/>
          </a:solidFill>
          <a:ln/>
        </p:spPr>
        <p:txBody>
          <a:bodyPr/>
          <a:lstStyle/>
          <a:p>
            <a:endParaRPr lang="en-US" sz="1000"/>
          </a:p>
        </p:txBody>
      </p:sp>
      <p:sp>
        <p:nvSpPr>
          <p:cNvPr id="17" name="Text 14"/>
          <p:cNvSpPr/>
          <p:nvPr/>
        </p:nvSpPr>
        <p:spPr>
          <a:xfrm>
            <a:off x="2711053" y="3402211"/>
            <a:ext cx="573875" cy="110800"/>
          </a:xfrm>
          <a:prstGeom prst="rect">
            <a:avLst/>
          </a:prstGeom>
          <a:noFill/>
          <a:ln/>
        </p:spPr>
        <p:txBody>
          <a:bodyPr wrap="none" lIns="0" tIns="0" rIns="0" bIns="0" rtlCol="0" anchor="t">
            <a:spAutoFit/>
          </a:bodyPr>
          <a:lstStyle/>
          <a:p>
            <a:pPr marL="0" indent="0" algn="l">
              <a:lnSpc>
                <a:spcPts val="800"/>
              </a:lnSpc>
              <a:buNone/>
            </a:pPr>
            <a:r>
              <a:rPr lang="en-US" sz="1000" b="1" dirty="0">
                <a:solidFill>
                  <a:srgbClr val="0078D4"/>
                </a:solidFill>
              </a:rPr>
              <a:t>Encryption</a:t>
            </a:r>
            <a:endParaRPr lang="en-US" sz="1000" dirty="0"/>
          </a:p>
        </p:txBody>
      </p:sp>
      <p:sp>
        <p:nvSpPr>
          <p:cNvPr id="18" name="Text 15"/>
          <p:cNvSpPr/>
          <p:nvPr/>
        </p:nvSpPr>
        <p:spPr>
          <a:xfrm>
            <a:off x="2711053" y="3561159"/>
            <a:ext cx="1632347" cy="239985"/>
          </a:xfrm>
          <a:prstGeom prst="rect">
            <a:avLst/>
          </a:prstGeom>
          <a:noFill/>
          <a:ln/>
        </p:spPr>
        <p:txBody>
          <a:bodyPr wrap="square" lIns="0" tIns="0" rIns="0" bIns="0" rtlCol="0" anchor="t">
            <a:spAutoFit/>
          </a:bodyPr>
          <a:lstStyle/>
          <a:p>
            <a:pPr marL="0" indent="0" algn="l">
              <a:lnSpc>
                <a:spcPts val="900"/>
              </a:lnSpc>
              <a:buNone/>
            </a:pPr>
            <a:r>
              <a:rPr lang="en-US" sz="1000" dirty="0">
                <a:solidFill>
                  <a:srgbClr val="1A1A1A"/>
                </a:solidFill>
              </a:rPr>
              <a:t>State stored securely with encryption at rest.</a:t>
            </a:r>
            <a:endParaRPr lang="en-US" sz="1000" dirty="0"/>
          </a:p>
        </p:txBody>
      </p:sp>
      <p:sp>
        <p:nvSpPr>
          <p:cNvPr id="19" name="Shape 16"/>
          <p:cNvSpPr/>
          <p:nvPr/>
        </p:nvSpPr>
        <p:spPr>
          <a:xfrm>
            <a:off x="714375" y="3994026"/>
            <a:ext cx="1803797" cy="570384"/>
          </a:xfrm>
          <a:prstGeom prst="rect">
            <a:avLst/>
          </a:prstGeom>
          <a:solidFill>
            <a:srgbClr val="0078D4">
              <a:alpha val="3000"/>
            </a:srgbClr>
          </a:solidFill>
          <a:ln/>
        </p:spPr>
        <p:txBody>
          <a:bodyPr/>
          <a:lstStyle/>
          <a:p>
            <a:endParaRPr lang="en-US" sz="1000"/>
          </a:p>
        </p:txBody>
      </p:sp>
      <p:sp>
        <p:nvSpPr>
          <p:cNvPr id="20" name="Shape 17"/>
          <p:cNvSpPr/>
          <p:nvPr/>
        </p:nvSpPr>
        <p:spPr>
          <a:xfrm>
            <a:off x="714375" y="3994026"/>
            <a:ext cx="21431" cy="570384"/>
          </a:xfrm>
          <a:prstGeom prst="rect">
            <a:avLst/>
          </a:prstGeom>
          <a:solidFill>
            <a:srgbClr val="00BCF2"/>
          </a:solidFill>
          <a:ln/>
        </p:spPr>
        <p:txBody>
          <a:bodyPr/>
          <a:lstStyle/>
          <a:p>
            <a:endParaRPr lang="en-US" sz="1000"/>
          </a:p>
        </p:txBody>
      </p:sp>
      <p:sp>
        <p:nvSpPr>
          <p:cNvPr id="21" name="Text 18"/>
          <p:cNvSpPr/>
          <p:nvPr/>
        </p:nvSpPr>
        <p:spPr>
          <a:xfrm>
            <a:off x="800100" y="4079751"/>
            <a:ext cx="722955" cy="110800"/>
          </a:xfrm>
          <a:prstGeom prst="rect">
            <a:avLst/>
          </a:prstGeom>
          <a:noFill/>
          <a:ln/>
        </p:spPr>
        <p:txBody>
          <a:bodyPr wrap="none" lIns="0" tIns="0" rIns="0" bIns="0" rtlCol="0" anchor="t">
            <a:spAutoFit/>
          </a:bodyPr>
          <a:lstStyle/>
          <a:p>
            <a:pPr marL="0" indent="0" algn="l">
              <a:lnSpc>
                <a:spcPts val="800"/>
              </a:lnSpc>
              <a:buNone/>
            </a:pPr>
            <a:r>
              <a:rPr lang="en-US" sz="1000" b="1" dirty="0">
                <a:solidFill>
                  <a:srgbClr val="0078D4"/>
                </a:solidFill>
              </a:rPr>
              <a:t>Collaboration</a:t>
            </a:r>
            <a:endParaRPr lang="en-US" sz="1000" dirty="0"/>
          </a:p>
        </p:txBody>
      </p:sp>
      <p:sp>
        <p:nvSpPr>
          <p:cNvPr id="22" name="Text 19"/>
          <p:cNvSpPr/>
          <p:nvPr/>
        </p:nvSpPr>
        <p:spPr>
          <a:xfrm>
            <a:off x="800100" y="4238699"/>
            <a:ext cx="1632347" cy="239985"/>
          </a:xfrm>
          <a:prstGeom prst="rect">
            <a:avLst/>
          </a:prstGeom>
          <a:noFill/>
          <a:ln/>
        </p:spPr>
        <p:txBody>
          <a:bodyPr wrap="square" lIns="0" tIns="0" rIns="0" bIns="0" rtlCol="0" anchor="t">
            <a:spAutoFit/>
          </a:bodyPr>
          <a:lstStyle/>
          <a:p>
            <a:pPr marL="0" indent="0" algn="l">
              <a:lnSpc>
                <a:spcPts val="900"/>
              </a:lnSpc>
              <a:buNone/>
            </a:pPr>
            <a:r>
              <a:rPr lang="en-US" sz="1000" dirty="0">
                <a:solidFill>
                  <a:srgbClr val="1A1A1A"/>
                </a:solidFill>
              </a:rPr>
              <a:t>Multiple team members can work on same infrastructure.</a:t>
            </a:r>
            <a:endParaRPr lang="en-US" sz="1000" dirty="0"/>
          </a:p>
        </p:txBody>
      </p:sp>
      <p:sp>
        <p:nvSpPr>
          <p:cNvPr id="23" name="Shape 20"/>
          <p:cNvSpPr/>
          <p:nvPr/>
        </p:nvSpPr>
        <p:spPr>
          <a:xfrm>
            <a:off x="2625328" y="3994026"/>
            <a:ext cx="1803797" cy="570384"/>
          </a:xfrm>
          <a:prstGeom prst="rect">
            <a:avLst/>
          </a:prstGeom>
          <a:solidFill>
            <a:srgbClr val="0078D4">
              <a:alpha val="3000"/>
            </a:srgbClr>
          </a:solidFill>
          <a:ln/>
        </p:spPr>
        <p:txBody>
          <a:bodyPr/>
          <a:lstStyle/>
          <a:p>
            <a:endParaRPr lang="en-US" sz="1000"/>
          </a:p>
        </p:txBody>
      </p:sp>
      <p:sp>
        <p:nvSpPr>
          <p:cNvPr id="24" name="Shape 21"/>
          <p:cNvSpPr/>
          <p:nvPr/>
        </p:nvSpPr>
        <p:spPr>
          <a:xfrm>
            <a:off x="2625328" y="3994026"/>
            <a:ext cx="21431" cy="570384"/>
          </a:xfrm>
          <a:prstGeom prst="rect">
            <a:avLst/>
          </a:prstGeom>
          <a:solidFill>
            <a:srgbClr val="00BCF2"/>
          </a:solidFill>
          <a:ln/>
        </p:spPr>
        <p:txBody>
          <a:bodyPr/>
          <a:lstStyle/>
          <a:p>
            <a:endParaRPr lang="en-US" sz="1000"/>
          </a:p>
        </p:txBody>
      </p:sp>
      <p:sp>
        <p:nvSpPr>
          <p:cNvPr id="25" name="Text 22"/>
          <p:cNvSpPr/>
          <p:nvPr/>
        </p:nvSpPr>
        <p:spPr>
          <a:xfrm>
            <a:off x="2711053" y="4079751"/>
            <a:ext cx="556243" cy="110800"/>
          </a:xfrm>
          <a:prstGeom prst="rect">
            <a:avLst/>
          </a:prstGeom>
          <a:noFill/>
          <a:ln/>
        </p:spPr>
        <p:txBody>
          <a:bodyPr wrap="none" lIns="0" tIns="0" rIns="0" bIns="0" rtlCol="0" anchor="t">
            <a:spAutoFit/>
          </a:bodyPr>
          <a:lstStyle/>
          <a:p>
            <a:pPr marL="0" indent="0" algn="l">
              <a:lnSpc>
                <a:spcPts val="800"/>
              </a:lnSpc>
              <a:buNone/>
            </a:pPr>
            <a:r>
              <a:rPr lang="en-US" sz="1000" b="1" dirty="0">
                <a:solidFill>
                  <a:srgbClr val="0078D4"/>
                </a:solidFill>
              </a:rPr>
              <a:t>Audit Trail</a:t>
            </a:r>
            <a:endParaRPr lang="en-US" sz="1000" dirty="0"/>
          </a:p>
        </p:txBody>
      </p:sp>
      <p:sp>
        <p:nvSpPr>
          <p:cNvPr id="26" name="Text 23"/>
          <p:cNvSpPr/>
          <p:nvPr/>
        </p:nvSpPr>
        <p:spPr>
          <a:xfrm>
            <a:off x="2711053" y="4238699"/>
            <a:ext cx="1632347" cy="239985"/>
          </a:xfrm>
          <a:prstGeom prst="rect">
            <a:avLst/>
          </a:prstGeom>
          <a:noFill/>
          <a:ln/>
        </p:spPr>
        <p:txBody>
          <a:bodyPr wrap="square" lIns="0" tIns="0" rIns="0" bIns="0" rtlCol="0" anchor="t">
            <a:spAutoFit/>
          </a:bodyPr>
          <a:lstStyle/>
          <a:p>
            <a:pPr marL="0" indent="0" algn="l">
              <a:lnSpc>
                <a:spcPts val="900"/>
              </a:lnSpc>
              <a:buNone/>
            </a:pPr>
            <a:r>
              <a:rPr lang="en-US" sz="1000" dirty="0">
                <a:solidFill>
                  <a:srgbClr val="1A1A1A"/>
                </a:solidFill>
              </a:rPr>
              <a:t>Track all changes and maintain compliance records.</a:t>
            </a:r>
            <a:endParaRPr lang="en-US" sz="1000" dirty="0"/>
          </a:p>
        </p:txBody>
      </p:sp>
      <p:pic>
        <p:nvPicPr>
          <p:cNvPr id="27" name="Image 1" descr="preencoded.png"/>
          <p:cNvPicPr>
            <a:picLocks noChangeAspect="1"/>
          </p:cNvPicPr>
          <p:nvPr/>
        </p:nvPicPr>
        <p:blipFill>
          <a:blip r:embed="rId4"/>
          <a:stretch>
            <a:fillRect/>
          </a:stretch>
        </p:blipFill>
        <p:spPr>
          <a:xfrm>
            <a:off x="4714875" y="1605865"/>
            <a:ext cx="3714750" cy="2102746"/>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36847" y="-13286"/>
            <a:ext cx="9166542" cy="5156786"/>
          </a:xfrm>
          <a:prstGeom prst="rect">
            <a:avLst/>
          </a:prstGeom>
        </p:spPr>
      </p:pic>
      <p:sp>
        <p:nvSpPr>
          <p:cNvPr id="3" name="Text 0"/>
          <p:cNvSpPr/>
          <p:nvPr/>
        </p:nvSpPr>
        <p:spPr>
          <a:xfrm>
            <a:off x="701441" y="368985"/>
            <a:ext cx="1912383" cy="245452"/>
          </a:xfrm>
          <a:prstGeom prst="rect">
            <a:avLst/>
          </a:prstGeom>
          <a:noFill/>
          <a:ln/>
        </p:spPr>
        <p:txBody>
          <a:bodyPr wrap="none" lIns="0" tIns="0" rIns="0" bIns="0" rtlCol="0" anchor="t">
            <a:spAutoFit/>
          </a:bodyPr>
          <a:lstStyle/>
          <a:p>
            <a:pPr marL="0" indent="0" algn="l">
              <a:lnSpc>
                <a:spcPts val="2200"/>
              </a:lnSpc>
              <a:buNone/>
            </a:pPr>
            <a:r>
              <a:rPr lang="en-US" sz="1000" b="1" dirty="0">
                <a:solidFill>
                  <a:srgbClr val="0078D4"/>
                </a:solidFill>
              </a:rPr>
              <a:t>Best Practice: Terraform Modularity</a:t>
            </a:r>
            <a:endParaRPr lang="en-US" sz="1000" dirty="0"/>
          </a:p>
        </p:txBody>
      </p:sp>
      <p:sp>
        <p:nvSpPr>
          <p:cNvPr id="4" name="Shape 1"/>
          <p:cNvSpPr/>
          <p:nvPr/>
        </p:nvSpPr>
        <p:spPr>
          <a:xfrm>
            <a:off x="701441" y="794779"/>
            <a:ext cx="2428875" cy="1262658"/>
          </a:xfrm>
          <a:prstGeom prst="rect">
            <a:avLst/>
          </a:prstGeom>
          <a:solidFill>
            <a:srgbClr val="0078D4">
              <a:alpha val="2000"/>
            </a:srgbClr>
          </a:solidFill>
          <a:ln w="18288">
            <a:solidFill>
              <a:srgbClr val="0078D4"/>
            </a:solidFill>
            <a:prstDash val="solid"/>
          </a:ln>
        </p:spPr>
        <p:txBody>
          <a:bodyPr/>
          <a:lstStyle/>
          <a:p>
            <a:endParaRPr lang="en-US" sz="1000"/>
          </a:p>
        </p:txBody>
      </p:sp>
      <p:sp>
        <p:nvSpPr>
          <p:cNvPr id="5" name="Text 2"/>
          <p:cNvSpPr/>
          <p:nvPr/>
        </p:nvSpPr>
        <p:spPr>
          <a:xfrm>
            <a:off x="844316" y="937654"/>
            <a:ext cx="785536" cy="110800"/>
          </a:xfrm>
          <a:prstGeom prst="rect">
            <a:avLst/>
          </a:prstGeom>
          <a:noFill/>
          <a:ln/>
        </p:spPr>
        <p:txBody>
          <a:bodyPr wrap="none" lIns="0" tIns="0" rIns="0" bIns="0" rtlCol="0" anchor="t">
            <a:spAutoFit/>
          </a:bodyPr>
          <a:lstStyle/>
          <a:p>
            <a:pPr marL="0" indent="0" algn="l">
              <a:lnSpc>
                <a:spcPts val="800"/>
              </a:lnSpc>
              <a:buNone/>
            </a:pPr>
            <a:r>
              <a:rPr lang="en-US" sz="1000" b="1" kern="0" spc="1" dirty="0">
                <a:solidFill>
                  <a:srgbClr val="FF6B35"/>
                </a:solidFill>
              </a:rPr>
              <a:t>Environment 1</a:t>
            </a:r>
            <a:endParaRPr lang="en-US" sz="1000" dirty="0"/>
          </a:p>
        </p:txBody>
      </p:sp>
      <p:sp>
        <p:nvSpPr>
          <p:cNvPr id="6" name="Text 3"/>
          <p:cNvSpPr/>
          <p:nvPr/>
        </p:nvSpPr>
        <p:spPr>
          <a:xfrm>
            <a:off x="844316" y="1125178"/>
            <a:ext cx="721351" cy="141064"/>
          </a:xfrm>
          <a:prstGeom prst="rect">
            <a:avLst/>
          </a:prstGeom>
          <a:noFill/>
          <a:ln/>
        </p:spPr>
        <p:txBody>
          <a:bodyPr wrap="none" lIns="0" tIns="0" rIns="0" bIns="0" rtlCol="0" anchor="t">
            <a:spAutoFit/>
          </a:bodyPr>
          <a:lstStyle/>
          <a:p>
            <a:pPr marL="0" indent="0" algn="l">
              <a:lnSpc>
                <a:spcPts val="1100"/>
              </a:lnSpc>
              <a:buNone/>
            </a:pPr>
            <a:r>
              <a:rPr lang="en-US" sz="1000" b="1" dirty="0">
                <a:solidFill>
                  <a:srgbClr val="0078D4"/>
                </a:solidFill>
              </a:rPr>
              <a:t>Development</a:t>
            </a:r>
            <a:endParaRPr lang="en-US" sz="1000" dirty="0"/>
          </a:p>
        </p:txBody>
      </p:sp>
      <p:sp>
        <p:nvSpPr>
          <p:cNvPr id="7" name="Text 4"/>
          <p:cNvSpPr/>
          <p:nvPr/>
        </p:nvSpPr>
        <p:spPr>
          <a:xfrm>
            <a:off x="844316" y="1366279"/>
            <a:ext cx="903452" cy="110800"/>
          </a:xfrm>
          <a:prstGeom prst="rect">
            <a:avLst/>
          </a:prstGeom>
          <a:noFill/>
          <a:ln/>
        </p:spPr>
        <p:txBody>
          <a:bodyPr wrap="none" lIns="85090" tIns="0" rIns="0" bIns="0" rtlCol="0" anchor="t">
            <a:spAutoFit/>
          </a:bodyPr>
          <a:lstStyle/>
          <a:p>
            <a:pPr marL="0" indent="0" algn="l">
              <a:lnSpc>
                <a:spcPts val="800"/>
              </a:lnSpc>
              <a:buNone/>
            </a:pPr>
            <a:r>
              <a:rPr lang="en-US" sz="1000" dirty="0">
                <a:solidFill>
                  <a:srgbClr val="1A1A1A"/>
                </a:solidFill>
              </a:rPr>
              <a:t>node_count = 2</a:t>
            </a:r>
            <a:endParaRPr lang="en-US" sz="1000" dirty="0"/>
          </a:p>
        </p:txBody>
      </p:sp>
      <p:sp>
        <p:nvSpPr>
          <p:cNvPr id="8" name="Text 5"/>
          <p:cNvSpPr/>
          <p:nvPr/>
        </p:nvSpPr>
        <p:spPr>
          <a:xfrm>
            <a:off x="844316" y="1539515"/>
            <a:ext cx="1347485" cy="110800"/>
          </a:xfrm>
          <a:prstGeom prst="rect">
            <a:avLst/>
          </a:prstGeom>
          <a:noFill/>
          <a:ln/>
        </p:spPr>
        <p:txBody>
          <a:bodyPr wrap="none" lIns="85090" tIns="0" rIns="0" bIns="0" rtlCol="0" anchor="t">
            <a:spAutoFit/>
          </a:bodyPr>
          <a:lstStyle/>
          <a:p>
            <a:pPr marL="0" indent="0" algn="l">
              <a:lnSpc>
                <a:spcPts val="800"/>
              </a:lnSpc>
              <a:buNone/>
            </a:pPr>
            <a:r>
              <a:rPr lang="en-US" sz="1000" dirty="0">
                <a:solidFill>
                  <a:srgbClr val="1A1A1A"/>
                </a:solidFill>
              </a:rPr>
              <a:t>vm_size = Standard_B2s</a:t>
            </a:r>
            <a:endParaRPr lang="en-US" sz="1000" dirty="0"/>
          </a:p>
        </p:txBody>
      </p:sp>
      <p:sp>
        <p:nvSpPr>
          <p:cNvPr id="9" name="Text 6"/>
          <p:cNvSpPr/>
          <p:nvPr/>
        </p:nvSpPr>
        <p:spPr>
          <a:xfrm>
            <a:off x="844316" y="1712751"/>
            <a:ext cx="688650" cy="110800"/>
          </a:xfrm>
          <a:prstGeom prst="rect">
            <a:avLst/>
          </a:prstGeom>
          <a:noFill/>
          <a:ln/>
        </p:spPr>
        <p:txBody>
          <a:bodyPr wrap="none" lIns="85090" tIns="0" rIns="0" bIns="0" rtlCol="0" anchor="t">
            <a:spAutoFit/>
          </a:bodyPr>
          <a:lstStyle/>
          <a:p>
            <a:pPr marL="0" indent="0" algn="l">
              <a:lnSpc>
                <a:spcPts val="800"/>
              </a:lnSpc>
              <a:buNone/>
            </a:pPr>
            <a:r>
              <a:rPr lang="en-US" sz="1000" dirty="0">
                <a:solidFill>
                  <a:srgbClr val="1A1A1A"/>
                </a:solidFill>
              </a:rPr>
              <a:t>env = "dev"</a:t>
            </a:r>
            <a:endParaRPr lang="en-US" sz="1000" dirty="0"/>
          </a:p>
        </p:txBody>
      </p:sp>
      <p:sp>
        <p:nvSpPr>
          <p:cNvPr id="10" name="Shape 7"/>
          <p:cNvSpPr/>
          <p:nvPr/>
        </p:nvSpPr>
        <p:spPr>
          <a:xfrm>
            <a:off x="3344629" y="794779"/>
            <a:ext cx="2428875" cy="1262658"/>
          </a:xfrm>
          <a:prstGeom prst="rect">
            <a:avLst/>
          </a:prstGeom>
          <a:solidFill>
            <a:srgbClr val="0078D4">
              <a:alpha val="2000"/>
            </a:srgbClr>
          </a:solidFill>
          <a:ln w="18288">
            <a:solidFill>
              <a:srgbClr val="0078D4"/>
            </a:solidFill>
            <a:prstDash val="solid"/>
          </a:ln>
        </p:spPr>
        <p:txBody>
          <a:bodyPr/>
          <a:lstStyle/>
          <a:p>
            <a:endParaRPr lang="en-US" sz="1000"/>
          </a:p>
        </p:txBody>
      </p:sp>
      <p:sp>
        <p:nvSpPr>
          <p:cNvPr id="11" name="Text 8"/>
          <p:cNvSpPr/>
          <p:nvPr/>
        </p:nvSpPr>
        <p:spPr>
          <a:xfrm>
            <a:off x="3487504" y="937654"/>
            <a:ext cx="785536" cy="110800"/>
          </a:xfrm>
          <a:prstGeom prst="rect">
            <a:avLst/>
          </a:prstGeom>
          <a:noFill/>
          <a:ln/>
        </p:spPr>
        <p:txBody>
          <a:bodyPr wrap="none" lIns="0" tIns="0" rIns="0" bIns="0" rtlCol="0" anchor="t">
            <a:spAutoFit/>
          </a:bodyPr>
          <a:lstStyle/>
          <a:p>
            <a:pPr marL="0" indent="0" algn="l">
              <a:lnSpc>
                <a:spcPts val="800"/>
              </a:lnSpc>
              <a:buNone/>
            </a:pPr>
            <a:r>
              <a:rPr lang="en-US" sz="1000" b="1" kern="0" spc="1" dirty="0">
                <a:solidFill>
                  <a:srgbClr val="FF6B35"/>
                </a:solidFill>
              </a:rPr>
              <a:t>Environment 2</a:t>
            </a:r>
            <a:endParaRPr lang="en-US" sz="1000" dirty="0"/>
          </a:p>
        </p:txBody>
      </p:sp>
      <p:sp>
        <p:nvSpPr>
          <p:cNvPr id="12" name="Text 9"/>
          <p:cNvSpPr/>
          <p:nvPr/>
        </p:nvSpPr>
        <p:spPr>
          <a:xfrm>
            <a:off x="3487504" y="1125178"/>
            <a:ext cx="386324" cy="141064"/>
          </a:xfrm>
          <a:prstGeom prst="rect">
            <a:avLst/>
          </a:prstGeom>
          <a:noFill/>
          <a:ln/>
        </p:spPr>
        <p:txBody>
          <a:bodyPr wrap="none" lIns="0" tIns="0" rIns="0" bIns="0" rtlCol="0" anchor="t">
            <a:spAutoFit/>
          </a:bodyPr>
          <a:lstStyle/>
          <a:p>
            <a:pPr marL="0" indent="0" algn="l">
              <a:lnSpc>
                <a:spcPts val="1100"/>
              </a:lnSpc>
              <a:buNone/>
            </a:pPr>
            <a:r>
              <a:rPr lang="en-US" sz="1000" b="1" dirty="0">
                <a:solidFill>
                  <a:srgbClr val="0078D4"/>
                </a:solidFill>
              </a:rPr>
              <a:t>Testing</a:t>
            </a:r>
            <a:endParaRPr lang="en-US" sz="1000" dirty="0"/>
          </a:p>
        </p:txBody>
      </p:sp>
      <p:sp>
        <p:nvSpPr>
          <p:cNvPr id="13" name="Text 10"/>
          <p:cNvSpPr/>
          <p:nvPr/>
        </p:nvSpPr>
        <p:spPr>
          <a:xfrm>
            <a:off x="3487504" y="1366279"/>
            <a:ext cx="903452" cy="110800"/>
          </a:xfrm>
          <a:prstGeom prst="rect">
            <a:avLst/>
          </a:prstGeom>
          <a:noFill/>
          <a:ln/>
        </p:spPr>
        <p:txBody>
          <a:bodyPr wrap="none" lIns="85090" tIns="0" rIns="0" bIns="0" rtlCol="0" anchor="t">
            <a:spAutoFit/>
          </a:bodyPr>
          <a:lstStyle/>
          <a:p>
            <a:pPr marL="0" indent="0" algn="l">
              <a:lnSpc>
                <a:spcPts val="800"/>
              </a:lnSpc>
              <a:buNone/>
            </a:pPr>
            <a:r>
              <a:rPr lang="en-US" sz="1000" dirty="0">
                <a:solidFill>
                  <a:srgbClr val="1A1A1A"/>
                </a:solidFill>
              </a:rPr>
              <a:t>node_count = 3</a:t>
            </a:r>
            <a:endParaRPr lang="en-US" sz="1000" dirty="0"/>
          </a:p>
        </p:txBody>
      </p:sp>
      <p:sp>
        <p:nvSpPr>
          <p:cNvPr id="14" name="Text 11"/>
          <p:cNvSpPr/>
          <p:nvPr/>
        </p:nvSpPr>
        <p:spPr>
          <a:xfrm>
            <a:off x="3487504" y="1539515"/>
            <a:ext cx="1543051" cy="110800"/>
          </a:xfrm>
          <a:prstGeom prst="rect">
            <a:avLst/>
          </a:prstGeom>
          <a:noFill/>
          <a:ln/>
        </p:spPr>
        <p:txBody>
          <a:bodyPr wrap="none" lIns="85090" tIns="0" rIns="0" bIns="0" rtlCol="0" anchor="t">
            <a:spAutoFit/>
          </a:bodyPr>
          <a:lstStyle/>
          <a:p>
            <a:pPr marL="0" indent="0" algn="l">
              <a:lnSpc>
                <a:spcPts val="800"/>
              </a:lnSpc>
              <a:buNone/>
            </a:pPr>
            <a:r>
              <a:rPr lang="en-US" sz="1000" dirty="0">
                <a:solidFill>
                  <a:srgbClr val="1A1A1A"/>
                </a:solidFill>
              </a:rPr>
              <a:t>vm_size = Standard_D2s_v3</a:t>
            </a:r>
            <a:endParaRPr lang="en-US" sz="1000" dirty="0"/>
          </a:p>
        </p:txBody>
      </p:sp>
      <p:sp>
        <p:nvSpPr>
          <p:cNvPr id="15" name="Text 12"/>
          <p:cNvSpPr/>
          <p:nvPr/>
        </p:nvSpPr>
        <p:spPr>
          <a:xfrm>
            <a:off x="3487504" y="1712751"/>
            <a:ext cx="699872" cy="110800"/>
          </a:xfrm>
          <a:prstGeom prst="rect">
            <a:avLst/>
          </a:prstGeom>
          <a:noFill/>
          <a:ln/>
        </p:spPr>
        <p:txBody>
          <a:bodyPr wrap="none" lIns="85090" tIns="0" rIns="0" bIns="0" rtlCol="0" anchor="t">
            <a:spAutoFit/>
          </a:bodyPr>
          <a:lstStyle/>
          <a:p>
            <a:pPr marL="0" indent="0" algn="l">
              <a:lnSpc>
                <a:spcPts val="800"/>
              </a:lnSpc>
              <a:buNone/>
            </a:pPr>
            <a:r>
              <a:rPr lang="en-US" sz="1000" dirty="0">
                <a:solidFill>
                  <a:srgbClr val="1A1A1A"/>
                </a:solidFill>
              </a:rPr>
              <a:t>env = "test"</a:t>
            </a:r>
            <a:endParaRPr lang="en-US" sz="1000" dirty="0"/>
          </a:p>
        </p:txBody>
      </p:sp>
      <p:sp>
        <p:nvSpPr>
          <p:cNvPr id="16" name="Shape 13"/>
          <p:cNvSpPr/>
          <p:nvPr/>
        </p:nvSpPr>
        <p:spPr>
          <a:xfrm>
            <a:off x="5987816" y="794779"/>
            <a:ext cx="2428875" cy="1262658"/>
          </a:xfrm>
          <a:prstGeom prst="rect">
            <a:avLst/>
          </a:prstGeom>
          <a:solidFill>
            <a:srgbClr val="0078D4">
              <a:alpha val="2000"/>
            </a:srgbClr>
          </a:solidFill>
          <a:ln w="18288">
            <a:solidFill>
              <a:srgbClr val="0078D4"/>
            </a:solidFill>
            <a:prstDash val="solid"/>
          </a:ln>
        </p:spPr>
        <p:txBody>
          <a:bodyPr/>
          <a:lstStyle/>
          <a:p>
            <a:endParaRPr lang="en-US" sz="1000"/>
          </a:p>
        </p:txBody>
      </p:sp>
      <p:sp>
        <p:nvSpPr>
          <p:cNvPr id="17" name="Text 14"/>
          <p:cNvSpPr/>
          <p:nvPr/>
        </p:nvSpPr>
        <p:spPr>
          <a:xfrm>
            <a:off x="6130691" y="937654"/>
            <a:ext cx="785536" cy="110800"/>
          </a:xfrm>
          <a:prstGeom prst="rect">
            <a:avLst/>
          </a:prstGeom>
          <a:noFill/>
          <a:ln/>
        </p:spPr>
        <p:txBody>
          <a:bodyPr wrap="none" lIns="0" tIns="0" rIns="0" bIns="0" rtlCol="0" anchor="t">
            <a:spAutoFit/>
          </a:bodyPr>
          <a:lstStyle/>
          <a:p>
            <a:pPr marL="0" indent="0" algn="l">
              <a:lnSpc>
                <a:spcPts val="800"/>
              </a:lnSpc>
              <a:buNone/>
            </a:pPr>
            <a:r>
              <a:rPr lang="en-US" sz="1000" b="1" kern="0" spc="1" dirty="0">
                <a:solidFill>
                  <a:srgbClr val="FF6B35"/>
                </a:solidFill>
              </a:rPr>
              <a:t>Environment 3</a:t>
            </a:r>
            <a:endParaRPr lang="en-US" sz="1000" dirty="0"/>
          </a:p>
        </p:txBody>
      </p:sp>
      <p:sp>
        <p:nvSpPr>
          <p:cNvPr id="18" name="Text 15"/>
          <p:cNvSpPr/>
          <p:nvPr/>
        </p:nvSpPr>
        <p:spPr>
          <a:xfrm>
            <a:off x="6130691" y="1125178"/>
            <a:ext cx="588303" cy="141064"/>
          </a:xfrm>
          <a:prstGeom prst="rect">
            <a:avLst/>
          </a:prstGeom>
          <a:noFill/>
          <a:ln/>
        </p:spPr>
        <p:txBody>
          <a:bodyPr wrap="none" lIns="0" tIns="0" rIns="0" bIns="0" rtlCol="0" anchor="t">
            <a:spAutoFit/>
          </a:bodyPr>
          <a:lstStyle/>
          <a:p>
            <a:pPr marL="0" indent="0" algn="l">
              <a:lnSpc>
                <a:spcPts val="1100"/>
              </a:lnSpc>
              <a:buNone/>
            </a:pPr>
            <a:r>
              <a:rPr lang="en-US" sz="1000" b="1" dirty="0">
                <a:solidFill>
                  <a:srgbClr val="0078D4"/>
                </a:solidFill>
              </a:rPr>
              <a:t>Production</a:t>
            </a:r>
            <a:endParaRPr lang="en-US" sz="1000" dirty="0"/>
          </a:p>
        </p:txBody>
      </p:sp>
      <p:sp>
        <p:nvSpPr>
          <p:cNvPr id="19" name="Text 16"/>
          <p:cNvSpPr/>
          <p:nvPr/>
        </p:nvSpPr>
        <p:spPr>
          <a:xfrm>
            <a:off x="6130691" y="1366279"/>
            <a:ext cx="903452" cy="110800"/>
          </a:xfrm>
          <a:prstGeom prst="rect">
            <a:avLst/>
          </a:prstGeom>
          <a:noFill/>
          <a:ln/>
        </p:spPr>
        <p:txBody>
          <a:bodyPr wrap="none" lIns="85090" tIns="0" rIns="0" bIns="0" rtlCol="0" anchor="t">
            <a:spAutoFit/>
          </a:bodyPr>
          <a:lstStyle/>
          <a:p>
            <a:pPr marL="0" indent="0" algn="l">
              <a:lnSpc>
                <a:spcPts val="800"/>
              </a:lnSpc>
              <a:buNone/>
            </a:pPr>
            <a:r>
              <a:rPr lang="en-US" sz="1000" dirty="0">
                <a:solidFill>
                  <a:srgbClr val="1A1A1A"/>
                </a:solidFill>
              </a:rPr>
              <a:t>node_count = 5</a:t>
            </a:r>
            <a:endParaRPr lang="en-US" sz="1000" dirty="0"/>
          </a:p>
        </p:txBody>
      </p:sp>
      <p:sp>
        <p:nvSpPr>
          <p:cNvPr id="20" name="Text 17"/>
          <p:cNvSpPr/>
          <p:nvPr/>
        </p:nvSpPr>
        <p:spPr>
          <a:xfrm>
            <a:off x="6130691" y="1539515"/>
            <a:ext cx="1543051" cy="110800"/>
          </a:xfrm>
          <a:prstGeom prst="rect">
            <a:avLst/>
          </a:prstGeom>
          <a:noFill/>
          <a:ln/>
        </p:spPr>
        <p:txBody>
          <a:bodyPr wrap="none" lIns="85090" tIns="0" rIns="0" bIns="0" rtlCol="0" anchor="t">
            <a:spAutoFit/>
          </a:bodyPr>
          <a:lstStyle/>
          <a:p>
            <a:pPr marL="0" indent="0" algn="l">
              <a:lnSpc>
                <a:spcPts val="800"/>
              </a:lnSpc>
              <a:buNone/>
            </a:pPr>
            <a:r>
              <a:rPr lang="en-US" sz="1000" dirty="0">
                <a:solidFill>
                  <a:srgbClr val="1A1A1A"/>
                </a:solidFill>
              </a:rPr>
              <a:t>vm_size = Standard_D4s_v3</a:t>
            </a:r>
            <a:endParaRPr lang="en-US" sz="1000" dirty="0"/>
          </a:p>
        </p:txBody>
      </p:sp>
      <p:sp>
        <p:nvSpPr>
          <p:cNvPr id="21" name="Text 18"/>
          <p:cNvSpPr/>
          <p:nvPr/>
        </p:nvSpPr>
        <p:spPr>
          <a:xfrm>
            <a:off x="6130691" y="1712751"/>
            <a:ext cx="746358" cy="110800"/>
          </a:xfrm>
          <a:prstGeom prst="rect">
            <a:avLst/>
          </a:prstGeom>
          <a:noFill/>
          <a:ln/>
        </p:spPr>
        <p:txBody>
          <a:bodyPr wrap="none" lIns="85090" tIns="0" rIns="0" bIns="0" rtlCol="0" anchor="t">
            <a:spAutoFit/>
          </a:bodyPr>
          <a:lstStyle/>
          <a:p>
            <a:pPr marL="0" indent="0" algn="l">
              <a:lnSpc>
                <a:spcPts val="800"/>
              </a:lnSpc>
              <a:buNone/>
            </a:pPr>
            <a:r>
              <a:rPr lang="en-US" sz="1000" dirty="0">
                <a:solidFill>
                  <a:srgbClr val="1A1A1A"/>
                </a:solidFill>
              </a:rPr>
              <a:t>env = "prod"</a:t>
            </a:r>
            <a:endParaRPr lang="en-US" sz="1000" dirty="0"/>
          </a:p>
        </p:txBody>
      </p:sp>
      <p:sp>
        <p:nvSpPr>
          <p:cNvPr id="22" name="Text 19"/>
          <p:cNvSpPr/>
          <p:nvPr/>
        </p:nvSpPr>
        <p:spPr>
          <a:xfrm>
            <a:off x="4488730" y="2252177"/>
            <a:ext cx="115416" cy="168508"/>
          </a:xfrm>
          <a:prstGeom prst="rect">
            <a:avLst/>
          </a:prstGeom>
          <a:noFill/>
          <a:ln/>
        </p:spPr>
        <p:txBody>
          <a:bodyPr wrap="none" lIns="0" tIns="0" rIns="0" bIns="0" rtlCol="0" anchor="t">
            <a:spAutoFit/>
          </a:bodyPr>
          <a:lstStyle/>
          <a:p>
            <a:pPr marL="0" indent="0" algn="ctr">
              <a:lnSpc>
                <a:spcPts val="1400"/>
              </a:lnSpc>
              <a:buNone/>
            </a:pPr>
            <a:r>
              <a:rPr lang="en-US" sz="1000" b="1" dirty="0">
                <a:solidFill>
                  <a:srgbClr val="00BCF2"/>
                </a:solidFill>
              </a:rPr>
              <a:t>↑</a:t>
            </a:r>
            <a:endParaRPr lang="en-US" sz="1000" dirty="0"/>
          </a:p>
        </p:txBody>
      </p:sp>
      <p:sp>
        <p:nvSpPr>
          <p:cNvPr id="23" name="Shape 20"/>
          <p:cNvSpPr/>
          <p:nvPr/>
        </p:nvSpPr>
        <p:spPr>
          <a:xfrm>
            <a:off x="3344629" y="2495064"/>
            <a:ext cx="2428875" cy="637580"/>
          </a:xfrm>
          <a:prstGeom prst="rect">
            <a:avLst/>
          </a:prstGeom>
          <a:solidFill>
            <a:srgbClr val="00BCF2">
              <a:alpha val="8000"/>
            </a:srgbClr>
          </a:solidFill>
          <a:ln w="18288">
            <a:solidFill>
              <a:srgbClr val="00BCF2"/>
            </a:solidFill>
            <a:prstDash val="solid"/>
          </a:ln>
        </p:spPr>
        <p:txBody>
          <a:bodyPr/>
          <a:lstStyle/>
          <a:p>
            <a:endParaRPr lang="en-US" sz="1000"/>
          </a:p>
        </p:txBody>
      </p:sp>
      <p:sp>
        <p:nvSpPr>
          <p:cNvPr id="24" name="Text 21"/>
          <p:cNvSpPr/>
          <p:nvPr/>
        </p:nvSpPr>
        <p:spPr>
          <a:xfrm>
            <a:off x="4038272" y="2637939"/>
            <a:ext cx="1016304" cy="120418"/>
          </a:xfrm>
          <a:prstGeom prst="rect">
            <a:avLst/>
          </a:prstGeom>
          <a:noFill/>
          <a:ln/>
        </p:spPr>
        <p:txBody>
          <a:bodyPr wrap="none" lIns="0" tIns="0" rIns="0" bIns="0" rtlCol="0" anchor="t">
            <a:spAutoFit/>
          </a:bodyPr>
          <a:lstStyle/>
          <a:p>
            <a:pPr marL="0" indent="0" algn="ctr">
              <a:lnSpc>
                <a:spcPts val="900"/>
              </a:lnSpc>
              <a:buNone/>
            </a:pPr>
            <a:r>
              <a:rPr lang="en-US" sz="1000" b="1" dirty="0">
                <a:solidFill>
                  <a:srgbClr val="00BCF2"/>
                </a:solidFill>
              </a:rPr>
              <a:t>aks-cluster Module</a:t>
            </a:r>
            <a:endParaRPr lang="en-US" sz="1000" dirty="0"/>
          </a:p>
        </p:txBody>
      </p:sp>
      <p:sp>
        <p:nvSpPr>
          <p:cNvPr id="25" name="Text 22"/>
          <p:cNvSpPr/>
          <p:nvPr/>
        </p:nvSpPr>
        <p:spPr>
          <a:xfrm>
            <a:off x="3365012" y="2830821"/>
            <a:ext cx="2362826" cy="110800"/>
          </a:xfrm>
          <a:prstGeom prst="rect">
            <a:avLst/>
          </a:prstGeom>
          <a:noFill/>
          <a:ln/>
        </p:spPr>
        <p:txBody>
          <a:bodyPr wrap="none" lIns="0" tIns="0" rIns="0" bIns="0" rtlCol="0" anchor="t">
            <a:spAutoFit/>
          </a:bodyPr>
          <a:lstStyle/>
          <a:p>
            <a:pPr marL="0" indent="0" algn="ctr">
              <a:lnSpc>
                <a:spcPts val="800"/>
              </a:lnSpc>
              <a:buNone/>
            </a:pPr>
            <a:r>
              <a:rPr lang="en-US" sz="1000" b="1" dirty="0">
                <a:solidFill>
                  <a:srgbClr val="1A1A1A"/>
                </a:solidFill>
              </a:rPr>
              <a:t>Reusable, parameterized resource definition</a:t>
            </a:r>
            <a:endParaRPr lang="en-US" sz="1000" dirty="0"/>
          </a:p>
        </p:txBody>
      </p:sp>
      <p:sp>
        <p:nvSpPr>
          <p:cNvPr id="26" name="Text 23"/>
          <p:cNvSpPr/>
          <p:nvPr/>
        </p:nvSpPr>
        <p:spPr>
          <a:xfrm>
            <a:off x="4488730" y="3232657"/>
            <a:ext cx="115416" cy="168508"/>
          </a:xfrm>
          <a:prstGeom prst="rect">
            <a:avLst/>
          </a:prstGeom>
          <a:noFill/>
          <a:ln/>
        </p:spPr>
        <p:txBody>
          <a:bodyPr wrap="none" lIns="0" tIns="0" rIns="0" bIns="0" rtlCol="0" anchor="t">
            <a:spAutoFit/>
          </a:bodyPr>
          <a:lstStyle/>
          <a:p>
            <a:pPr marL="0" indent="0" algn="ctr">
              <a:lnSpc>
                <a:spcPts val="1400"/>
              </a:lnSpc>
              <a:buNone/>
            </a:pPr>
            <a:r>
              <a:rPr lang="en-US" sz="1000" b="1" dirty="0">
                <a:solidFill>
                  <a:srgbClr val="00BCF2"/>
                </a:solidFill>
              </a:rPr>
              <a:t>↓</a:t>
            </a:r>
            <a:endParaRPr lang="en-US" sz="1000" dirty="0"/>
          </a:p>
        </p:txBody>
      </p:sp>
      <p:sp>
        <p:nvSpPr>
          <p:cNvPr id="27" name="Text 24"/>
          <p:cNvSpPr/>
          <p:nvPr/>
        </p:nvSpPr>
        <p:spPr>
          <a:xfrm>
            <a:off x="913382" y="3971338"/>
            <a:ext cx="620042" cy="101182"/>
          </a:xfrm>
          <a:prstGeom prst="rect">
            <a:avLst/>
          </a:prstGeom>
          <a:noFill/>
          <a:ln/>
        </p:spPr>
        <p:txBody>
          <a:bodyPr wrap="none" lIns="0" tIns="0" rIns="0" bIns="0" rtlCol="0" anchor="t">
            <a:spAutoFit/>
          </a:bodyPr>
          <a:lstStyle/>
          <a:p>
            <a:pPr marL="0" indent="0" algn="l">
              <a:lnSpc>
                <a:spcPts val="700"/>
              </a:lnSpc>
              <a:buNone/>
            </a:pPr>
            <a:r>
              <a:rPr lang="en-US" sz="1000" b="1" kern="0" spc="1" dirty="0">
                <a:solidFill>
                  <a:srgbClr val="FF6B35"/>
                </a:solidFill>
              </a:rPr>
              <a:t>Code Reuse</a:t>
            </a:r>
            <a:endParaRPr lang="en-US" sz="1000" dirty="0"/>
          </a:p>
        </p:txBody>
      </p:sp>
      <p:sp>
        <p:nvSpPr>
          <p:cNvPr id="28" name="Text 25"/>
          <p:cNvSpPr/>
          <p:nvPr/>
        </p:nvSpPr>
        <p:spPr>
          <a:xfrm>
            <a:off x="913382" y="4121357"/>
            <a:ext cx="2216934" cy="423193"/>
          </a:xfrm>
          <a:prstGeom prst="rect">
            <a:avLst/>
          </a:prstGeom>
          <a:noFill/>
          <a:ln/>
        </p:spPr>
        <p:txBody>
          <a:bodyPr wrap="square" lIns="0" tIns="0" rIns="0" bIns="0" rtlCol="0" anchor="t">
            <a:spAutoFit/>
          </a:bodyPr>
          <a:lstStyle/>
          <a:p>
            <a:pPr marL="0" indent="0" algn="l">
              <a:lnSpc>
                <a:spcPts val="1100"/>
              </a:lnSpc>
              <a:buNone/>
            </a:pPr>
            <a:r>
              <a:rPr lang="en-US" sz="1000" dirty="0">
                <a:solidFill>
                  <a:srgbClr val="1A1A1A"/>
                </a:solidFill>
              </a:rPr>
              <a:t>Single module definition deployed across multiple environments with only variable changes.</a:t>
            </a:r>
            <a:endParaRPr lang="en-US" sz="1000" dirty="0"/>
          </a:p>
        </p:txBody>
      </p:sp>
      <p:sp>
        <p:nvSpPr>
          <p:cNvPr id="29" name="Text 26"/>
          <p:cNvSpPr/>
          <p:nvPr/>
        </p:nvSpPr>
        <p:spPr>
          <a:xfrm>
            <a:off x="3544653" y="3971338"/>
            <a:ext cx="1344792" cy="101182"/>
          </a:xfrm>
          <a:prstGeom prst="rect">
            <a:avLst/>
          </a:prstGeom>
          <a:noFill/>
          <a:ln/>
        </p:spPr>
        <p:txBody>
          <a:bodyPr wrap="none" lIns="0" tIns="0" rIns="0" bIns="0" rtlCol="0" anchor="t">
            <a:spAutoFit/>
          </a:bodyPr>
          <a:lstStyle/>
          <a:p>
            <a:pPr marL="0" indent="0" algn="l">
              <a:lnSpc>
                <a:spcPts val="700"/>
              </a:lnSpc>
              <a:buNone/>
            </a:pPr>
            <a:r>
              <a:rPr lang="en-US" sz="1000" b="1" kern="0" spc="1" dirty="0">
                <a:solidFill>
                  <a:srgbClr val="FF6B35"/>
                </a:solidFill>
              </a:rPr>
              <a:t>Organizational Standards</a:t>
            </a:r>
            <a:endParaRPr lang="en-US" sz="1000" dirty="0"/>
          </a:p>
        </p:txBody>
      </p:sp>
      <p:sp>
        <p:nvSpPr>
          <p:cNvPr id="30" name="Text 27"/>
          <p:cNvSpPr/>
          <p:nvPr/>
        </p:nvSpPr>
        <p:spPr>
          <a:xfrm>
            <a:off x="3544653" y="4121357"/>
            <a:ext cx="2216934" cy="282129"/>
          </a:xfrm>
          <a:prstGeom prst="rect">
            <a:avLst/>
          </a:prstGeom>
          <a:noFill/>
          <a:ln/>
        </p:spPr>
        <p:txBody>
          <a:bodyPr wrap="square" lIns="0" tIns="0" rIns="0" bIns="0" rtlCol="0" anchor="t">
            <a:spAutoFit/>
          </a:bodyPr>
          <a:lstStyle/>
          <a:p>
            <a:pPr marL="0" indent="0" algn="l">
              <a:lnSpc>
                <a:spcPts val="1100"/>
              </a:lnSpc>
              <a:buNone/>
            </a:pPr>
            <a:r>
              <a:rPr lang="en-US" sz="1000" dirty="0">
                <a:solidFill>
                  <a:srgbClr val="1A1A1A"/>
                </a:solidFill>
              </a:rPr>
              <a:t>Enforce consistent configurations and best practices across all deployments.</a:t>
            </a:r>
            <a:endParaRPr lang="en-US" sz="1000" dirty="0"/>
          </a:p>
        </p:txBody>
      </p:sp>
      <p:sp>
        <p:nvSpPr>
          <p:cNvPr id="31" name="Text 28"/>
          <p:cNvSpPr/>
          <p:nvPr/>
        </p:nvSpPr>
        <p:spPr>
          <a:xfrm>
            <a:off x="6175925" y="3971338"/>
            <a:ext cx="819455" cy="101182"/>
          </a:xfrm>
          <a:prstGeom prst="rect">
            <a:avLst/>
          </a:prstGeom>
          <a:noFill/>
          <a:ln/>
        </p:spPr>
        <p:txBody>
          <a:bodyPr wrap="none" lIns="0" tIns="0" rIns="0" bIns="0" rtlCol="0" anchor="t">
            <a:spAutoFit/>
          </a:bodyPr>
          <a:lstStyle/>
          <a:p>
            <a:pPr marL="0" indent="0" algn="l">
              <a:lnSpc>
                <a:spcPts val="700"/>
              </a:lnSpc>
              <a:buNone/>
            </a:pPr>
            <a:r>
              <a:rPr lang="en-US" sz="1000" b="1" kern="0" spc="1" dirty="0">
                <a:solidFill>
                  <a:srgbClr val="FF6B35"/>
                </a:solidFill>
              </a:rPr>
              <a:t>Maintainability</a:t>
            </a:r>
            <a:endParaRPr lang="en-US" sz="1000" dirty="0"/>
          </a:p>
        </p:txBody>
      </p:sp>
      <p:sp>
        <p:nvSpPr>
          <p:cNvPr id="32" name="Text 29"/>
          <p:cNvSpPr/>
          <p:nvPr/>
        </p:nvSpPr>
        <p:spPr>
          <a:xfrm>
            <a:off x="6175925" y="4121357"/>
            <a:ext cx="2216962" cy="282129"/>
          </a:xfrm>
          <a:prstGeom prst="rect">
            <a:avLst/>
          </a:prstGeom>
          <a:noFill/>
          <a:ln/>
        </p:spPr>
        <p:txBody>
          <a:bodyPr wrap="square" lIns="0" tIns="0" rIns="0" bIns="0" rtlCol="0" anchor="t">
            <a:spAutoFit/>
          </a:bodyPr>
          <a:lstStyle/>
          <a:p>
            <a:pPr marL="0" indent="0" algn="l">
              <a:lnSpc>
                <a:spcPts val="1100"/>
              </a:lnSpc>
              <a:buNone/>
            </a:pPr>
            <a:r>
              <a:rPr lang="en-US" sz="1000" dirty="0">
                <a:solidFill>
                  <a:srgbClr val="1A1A1A"/>
                </a:solidFill>
              </a:rPr>
              <a:t>Update module once and all environments automatically benefit from improvements.</a:t>
            </a:r>
            <a:endParaRPr lang="en-US" sz="10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0" descr="preencoded.png"/>
          <p:cNvPicPr>
            <a:picLocks noChangeAspect="1"/>
          </p:cNvPicPr>
          <p:nvPr/>
        </p:nvPicPr>
        <p:blipFill>
          <a:blip r:embed="rId3"/>
          <a:stretch>
            <a:fillRect/>
          </a:stretch>
        </p:blipFill>
        <p:spPr>
          <a:xfrm>
            <a:off x="0" y="0"/>
            <a:ext cx="9144000" cy="5143500"/>
          </a:xfrm>
          <a:prstGeom prst="rect">
            <a:avLst/>
          </a:prstGeom>
        </p:spPr>
      </p:pic>
      <p:sp>
        <p:nvSpPr>
          <p:cNvPr id="4" name="Text 0"/>
          <p:cNvSpPr/>
          <p:nvPr/>
        </p:nvSpPr>
        <p:spPr>
          <a:xfrm>
            <a:off x="800100" y="354451"/>
            <a:ext cx="7715250" cy="527580"/>
          </a:xfrm>
          <a:prstGeom prst="rect">
            <a:avLst/>
          </a:prstGeom>
          <a:noFill/>
          <a:ln/>
        </p:spPr>
        <p:txBody>
          <a:bodyPr wrap="square" lIns="0" tIns="0" rIns="0" bIns="0" rtlCol="0" anchor="t">
            <a:spAutoFit/>
          </a:bodyPr>
          <a:lstStyle/>
          <a:p>
            <a:pPr marL="0" indent="0" algn="ctr">
              <a:lnSpc>
                <a:spcPts val="2200"/>
              </a:lnSpc>
              <a:buNone/>
            </a:pPr>
            <a:r>
              <a:rPr lang="en-US" sz="1000" b="1" dirty="0">
                <a:solidFill>
                  <a:srgbClr val="0078D4"/>
                </a:solidFill>
              </a:rPr>
              <a:t>AKS vs Self-Managed
Kubernetes: The Comparison</a:t>
            </a:r>
            <a:endParaRPr lang="en-US" sz="1000" dirty="0"/>
          </a:p>
        </p:txBody>
      </p:sp>
      <p:sp>
        <p:nvSpPr>
          <p:cNvPr id="5" name="Text 1"/>
          <p:cNvSpPr/>
          <p:nvPr/>
        </p:nvSpPr>
        <p:spPr>
          <a:xfrm>
            <a:off x="714375" y="1482328"/>
            <a:ext cx="3714750" cy="256993"/>
          </a:xfrm>
          <a:prstGeom prst="rect">
            <a:avLst/>
          </a:prstGeom>
          <a:noFill/>
          <a:ln/>
        </p:spPr>
        <p:txBody>
          <a:bodyPr wrap="square" lIns="0" tIns="0" rIns="0" bIns="102108" rtlCol="0" anchor="t">
            <a:spAutoFit/>
          </a:bodyPr>
          <a:lstStyle/>
          <a:p>
            <a:pPr marL="0" indent="0" algn="l">
              <a:lnSpc>
                <a:spcPts val="1200"/>
              </a:lnSpc>
              <a:buNone/>
            </a:pPr>
            <a:r>
              <a:rPr lang="en-US" sz="1000" b="1" dirty="0">
                <a:solidFill>
                  <a:srgbClr val="FF6B35"/>
                </a:solidFill>
              </a:rPr>
              <a:t>Self-Managed Kubernetes</a:t>
            </a:r>
            <a:endParaRPr lang="en-US" sz="1000" dirty="0"/>
          </a:p>
        </p:txBody>
      </p:sp>
      <p:sp>
        <p:nvSpPr>
          <p:cNvPr id="6" name="Shape 2"/>
          <p:cNvSpPr/>
          <p:nvPr/>
        </p:nvSpPr>
        <p:spPr>
          <a:xfrm>
            <a:off x="714375" y="1871663"/>
            <a:ext cx="3714750" cy="453628"/>
          </a:xfrm>
          <a:prstGeom prst="rect">
            <a:avLst/>
          </a:prstGeom>
          <a:solidFill>
            <a:srgbClr val="FF6B35">
              <a:alpha val="3000"/>
            </a:srgbClr>
          </a:solidFill>
          <a:ln/>
        </p:spPr>
        <p:txBody>
          <a:bodyPr/>
          <a:lstStyle/>
          <a:p>
            <a:endParaRPr lang="en-US" sz="1000"/>
          </a:p>
        </p:txBody>
      </p:sp>
      <p:sp>
        <p:nvSpPr>
          <p:cNvPr id="7" name="Shape 3"/>
          <p:cNvSpPr/>
          <p:nvPr/>
        </p:nvSpPr>
        <p:spPr>
          <a:xfrm>
            <a:off x="714375" y="1871663"/>
            <a:ext cx="21431" cy="453628"/>
          </a:xfrm>
          <a:prstGeom prst="rect">
            <a:avLst/>
          </a:prstGeom>
          <a:solidFill>
            <a:srgbClr val="FF6B35"/>
          </a:solidFill>
          <a:ln/>
        </p:spPr>
        <p:txBody>
          <a:bodyPr/>
          <a:lstStyle/>
          <a:p>
            <a:endParaRPr lang="en-US" sz="1000"/>
          </a:p>
        </p:txBody>
      </p:sp>
      <p:sp>
        <p:nvSpPr>
          <p:cNvPr id="8" name="Text 4"/>
          <p:cNvSpPr/>
          <p:nvPr/>
        </p:nvSpPr>
        <p:spPr>
          <a:xfrm>
            <a:off x="800100" y="1957388"/>
            <a:ext cx="737574" cy="120418"/>
          </a:xfrm>
          <a:prstGeom prst="rect">
            <a:avLst/>
          </a:prstGeom>
          <a:noFill/>
          <a:ln/>
        </p:spPr>
        <p:txBody>
          <a:bodyPr wrap="none" lIns="0" tIns="0" rIns="0" bIns="0" rtlCol="0" anchor="t">
            <a:spAutoFit/>
          </a:bodyPr>
          <a:lstStyle/>
          <a:p>
            <a:pPr marL="0" indent="0" algn="l">
              <a:lnSpc>
                <a:spcPts val="900"/>
              </a:lnSpc>
              <a:buNone/>
            </a:pPr>
            <a:r>
              <a:rPr lang="en-US" sz="1000" b="1" kern="0" spc="1" dirty="0">
                <a:solidFill>
                  <a:srgbClr val="FF6B35"/>
                </a:solidFill>
              </a:rPr>
              <a:t>Infrastructure</a:t>
            </a:r>
            <a:endParaRPr lang="en-US" sz="1000" dirty="0"/>
          </a:p>
        </p:txBody>
      </p:sp>
      <p:sp>
        <p:nvSpPr>
          <p:cNvPr id="9" name="Text 5"/>
          <p:cNvSpPr/>
          <p:nvPr/>
        </p:nvSpPr>
        <p:spPr>
          <a:xfrm>
            <a:off x="800100" y="2110978"/>
            <a:ext cx="3714158" cy="130036"/>
          </a:xfrm>
          <a:prstGeom prst="rect">
            <a:avLst/>
          </a:prstGeom>
          <a:noFill/>
          <a:ln/>
        </p:spPr>
        <p:txBody>
          <a:bodyPr wrap="none" lIns="0" tIns="0" rIns="0" bIns="0" rtlCol="0" anchor="t">
            <a:spAutoFit/>
          </a:bodyPr>
          <a:lstStyle/>
          <a:p>
            <a:pPr marL="0" indent="0" algn="l">
              <a:lnSpc>
                <a:spcPts val="1000"/>
              </a:lnSpc>
              <a:buNone/>
            </a:pPr>
            <a:r>
              <a:rPr lang="en-US" sz="1000" dirty="0">
                <a:solidFill>
                  <a:srgbClr val="1A1A1A"/>
                </a:solidFill>
              </a:rPr>
              <a:t>You provision and manage all infrastructure (VMs, networking, storage)</a:t>
            </a:r>
            <a:endParaRPr lang="en-US" sz="1000" dirty="0"/>
          </a:p>
        </p:txBody>
      </p:sp>
      <p:sp>
        <p:nvSpPr>
          <p:cNvPr id="10" name="Shape 6"/>
          <p:cNvSpPr/>
          <p:nvPr/>
        </p:nvSpPr>
        <p:spPr>
          <a:xfrm>
            <a:off x="714375" y="2432447"/>
            <a:ext cx="3714750" cy="453628"/>
          </a:xfrm>
          <a:prstGeom prst="rect">
            <a:avLst/>
          </a:prstGeom>
          <a:solidFill>
            <a:srgbClr val="FF6B35">
              <a:alpha val="3000"/>
            </a:srgbClr>
          </a:solidFill>
          <a:ln/>
        </p:spPr>
        <p:txBody>
          <a:bodyPr/>
          <a:lstStyle/>
          <a:p>
            <a:endParaRPr lang="en-US" sz="1000"/>
          </a:p>
        </p:txBody>
      </p:sp>
      <p:sp>
        <p:nvSpPr>
          <p:cNvPr id="11" name="Shape 7"/>
          <p:cNvSpPr/>
          <p:nvPr/>
        </p:nvSpPr>
        <p:spPr>
          <a:xfrm>
            <a:off x="714375" y="2432447"/>
            <a:ext cx="21431" cy="453628"/>
          </a:xfrm>
          <a:prstGeom prst="rect">
            <a:avLst/>
          </a:prstGeom>
          <a:solidFill>
            <a:srgbClr val="FF6B35"/>
          </a:solidFill>
          <a:ln/>
        </p:spPr>
        <p:txBody>
          <a:bodyPr/>
          <a:lstStyle/>
          <a:p>
            <a:endParaRPr lang="en-US" sz="1000"/>
          </a:p>
        </p:txBody>
      </p:sp>
      <p:sp>
        <p:nvSpPr>
          <p:cNvPr id="12" name="Text 8"/>
          <p:cNvSpPr/>
          <p:nvPr/>
        </p:nvSpPr>
        <p:spPr>
          <a:xfrm>
            <a:off x="800100" y="2518172"/>
            <a:ext cx="723018" cy="120418"/>
          </a:xfrm>
          <a:prstGeom prst="rect">
            <a:avLst/>
          </a:prstGeom>
          <a:noFill/>
          <a:ln/>
        </p:spPr>
        <p:txBody>
          <a:bodyPr wrap="none" lIns="0" tIns="0" rIns="0" bIns="0" rtlCol="0" anchor="t">
            <a:spAutoFit/>
          </a:bodyPr>
          <a:lstStyle/>
          <a:p>
            <a:pPr marL="0" indent="0" algn="l">
              <a:lnSpc>
                <a:spcPts val="900"/>
              </a:lnSpc>
              <a:buNone/>
            </a:pPr>
            <a:r>
              <a:rPr lang="en-US" sz="1000" b="1" kern="0" spc="1" dirty="0">
                <a:solidFill>
                  <a:srgbClr val="FF6B35"/>
                </a:solidFill>
              </a:rPr>
              <a:t>Control Plane</a:t>
            </a:r>
            <a:endParaRPr lang="en-US" sz="1000" dirty="0"/>
          </a:p>
        </p:txBody>
      </p:sp>
      <p:sp>
        <p:nvSpPr>
          <p:cNvPr id="13" name="Text 9"/>
          <p:cNvSpPr/>
          <p:nvPr/>
        </p:nvSpPr>
        <p:spPr>
          <a:xfrm>
            <a:off x="800100" y="2671763"/>
            <a:ext cx="3380734" cy="130036"/>
          </a:xfrm>
          <a:prstGeom prst="rect">
            <a:avLst/>
          </a:prstGeom>
          <a:noFill/>
          <a:ln/>
        </p:spPr>
        <p:txBody>
          <a:bodyPr wrap="none" lIns="0" tIns="0" rIns="0" bIns="0" rtlCol="0" anchor="t">
            <a:spAutoFit/>
          </a:bodyPr>
          <a:lstStyle/>
          <a:p>
            <a:pPr marL="0" indent="0" algn="l">
              <a:lnSpc>
                <a:spcPts val="1000"/>
              </a:lnSpc>
              <a:buNone/>
            </a:pPr>
            <a:r>
              <a:rPr lang="en-US" sz="1000" dirty="0">
                <a:solidFill>
                  <a:srgbClr val="1A1A1A"/>
                </a:solidFill>
              </a:rPr>
              <a:t>You install, configure, and maintain all control plane components</a:t>
            </a:r>
            <a:endParaRPr lang="en-US" sz="1000" dirty="0"/>
          </a:p>
        </p:txBody>
      </p:sp>
      <p:sp>
        <p:nvSpPr>
          <p:cNvPr id="14" name="Shape 10"/>
          <p:cNvSpPr/>
          <p:nvPr/>
        </p:nvSpPr>
        <p:spPr>
          <a:xfrm>
            <a:off x="714375" y="2993231"/>
            <a:ext cx="3714750" cy="453628"/>
          </a:xfrm>
          <a:prstGeom prst="rect">
            <a:avLst/>
          </a:prstGeom>
          <a:solidFill>
            <a:srgbClr val="FF6B35">
              <a:alpha val="3000"/>
            </a:srgbClr>
          </a:solidFill>
          <a:ln/>
        </p:spPr>
        <p:txBody>
          <a:bodyPr/>
          <a:lstStyle/>
          <a:p>
            <a:endParaRPr lang="en-US" sz="1000"/>
          </a:p>
        </p:txBody>
      </p:sp>
      <p:sp>
        <p:nvSpPr>
          <p:cNvPr id="15" name="Shape 11"/>
          <p:cNvSpPr/>
          <p:nvPr/>
        </p:nvSpPr>
        <p:spPr>
          <a:xfrm>
            <a:off x="714375" y="2993231"/>
            <a:ext cx="21431" cy="453628"/>
          </a:xfrm>
          <a:prstGeom prst="rect">
            <a:avLst/>
          </a:prstGeom>
          <a:solidFill>
            <a:srgbClr val="FF6B35"/>
          </a:solidFill>
          <a:ln/>
        </p:spPr>
        <p:txBody>
          <a:bodyPr/>
          <a:lstStyle/>
          <a:p>
            <a:endParaRPr lang="en-US" sz="1000"/>
          </a:p>
        </p:txBody>
      </p:sp>
      <p:sp>
        <p:nvSpPr>
          <p:cNvPr id="16" name="Text 12"/>
          <p:cNvSpPr/>
          <p:nvPr/>
        </p:nvSpPr>
        <p:spPr>
          <a:xfrm>
            <a:off x="800100" y="3078956"/>
            <a:ext cx="604012" cy="120418"/>
          </a:xfrm>
          <a:prstGeom prst="rect">
            <a:avLst/>
          </a:prstGeom>
          <a:noFill/>
          <a:ln/>
        </p:spPr>
        <p:txBody>
          <a:bodyPr wrap="none" lIns="0" tIns="0" rIns="0" bIns="0" rtlCol="0" anchor="t">
            <a:spAutoFit/>
          </a:bodyPr>
          <a:lstStyle/>
          <a:p>
            <a:pPr marL="0" indent="0" algn="l">
              <a:lnSpc>
                <a:spcPts val="900"/>
              </a:lnSpc>
              <a:buNone/>
            </a:pPr>
            <a:r>
              <a:rPr lang="en-US" sz="1000" b="1" kern="0" spc="1" dirty="0">
                <a:solidFill>
                  <a:srgbClr val="FF6B35"/>
                </a:solidFill>
              </a:rPr>
              <a:t>Complexity</a:t>
            </a:r>
            <a:endParaRPr lang="en-US" sz="1000" dirty="0"/>
          </a:p>
        </p:txBody>
      </p:sp>
      <p:sp>
        <p:nvSpPr>
          <p:cNvPr id="17" name="Text 13"/>
          <p:cNvSpPr/>
          <p:nvPr/>
        </p:nvSpPr>
        <p:spPr>
          <a:xfrm>
            <a:off x="800100" y="3232547"/>
            <a:ext cx="3507370" cy="130036"/>
          </a:xfrm>
          <a:prstGeom prst="rect">
            <a:avLst/>
          </a:prstGeom>
          <a:noFill/>
          <a:ln/>
        </p:spPr>
        <p:txBody>
          <a:bodyPr wrap="none" lIns="0" tIns="0" rIns="0" bIns="0" rtlCol="0" anchor="t">
            <a:spAutoFit/>
          </a:bodyPr>
          <a:lstStyle/>
          <a:p>
            <a:pPr marL="0" indent="0" algn="l">
              <a:lnSpc>
                <a:spcPts val="1000"/>
              </a:lnSpc>
              <a:buNone/>
            </a:pPr>
            <a:r>
              <a:rPr lang="en-US" sz="1000" dirty="0">
                <a:solidFill>
                  <a:srgbClr val="1A1A1A"/>
                </a:solidFill>
              </a:rPr>
              <a:t>High operational complexity requiring specialized DevOps expertise</a:t>
            </a:r>
            <a:endParaRPr lang="en-US" sz="1000" dirty="0"/>
          </a:p>
        </p:txBody>
      </p:sp>
      <p:sp>
        <p:nvSpPr>
          <p:cNvPr id="18" name="Shape 14"/>
          <p:cNvSpPr/>
          <p:nvPr/>
        </p:nvSpPr>
        <p:spPr>
          <a:xfrm>
            <a:off x="714375" y="3554016"/>
            <a:ext cx="3714750" cy="453628"/>
          </a:xfrm>
          <a:prstGeom prst="rect">
            <a:avLst/>
          </a:prstGeom>
          <a:solidFill>
            <a:srgbClr val="FF6B35">
              <a:alpha val="3000"/>
            </a:srgbClr>
          </a:solidFill>
          <a:ln/>
        </p:spPr>
        <p:txBody>
          <a:bodyPr/>
          <a:lstStyle/>
          <a:p>
            <a:endParaRPr lang="en-US" sz="1000"/>
          </a:p>
        </p:txBody>
      </p:sp>
      <p:sp>
        <p:nvSpPr>
          <p:cNvPr id="19" name="Shape 15"/>
          <p:cNvSpPr/>
          <p:nvPr/>
        </p:nvSpPr>
        <p:spPr>
          <a:xfrm>
            <a:off x="714375" y="3554016"/>
            <a:ext cx="21431" cy="453628"/>
          </a:xfrm>
          <a:prstGeom prst="rect">
            <a:avLst/>
          </a:prstGeom>
          <a:solidFill>
            <a:srgbClr val="FF6B35"/>
          </a:solidFill>
          <a:ln/>
        </p:spPr>
        <p:txBody>
          <a:bodyPr/>
          <a:lstStyle/>
          <a:p>
            <a:endParaRPr lang="en-US" sz="1000"/>
          </a:p>
        </p:txBody>
      </p:sp>
      <p:sp>
        <p:nvSpPr>
          <p:cNvPr id="20" name="Text 16"/>
          <p:cNvSpPr/>
          <p:nvPr/>
        </p:nvSpPr>
        <p:spPr>
          <a:xfrm>
            <a:off x="800100" y="3639741"/>
            <a:ext cx="1007263" cy="120418"/>
          </a:xfrm>
          <a:prstGeom prst="rect">
            <a:avLst/>
          </a:prstGeom>
          <a:noFill/>
          <a:ln/>
        </p:spPr>
        <p:txBody>
          <a:bodyPr wrap="none" lIns="0" tIns="0" rIns="0" bIns="0" rtlCol="0" anchor="t">
            <a:spAutoFit/>
          </a:bodyPr>
          <a:lstStyle/>
          <a:p>
            <a:pPr marL="0" indent="0" algn="l">
              <a:lnSpc>
                <a:spcPts val="900"/>
              </a:lnSpc>
              <a:buNone/>
            </a:pPr>
            <a:r>
              <a:rPr lang="en-US" sz="1000" b="1" kern="0" spc="1" dirty="0">
                <a:solidFill>
                  <a:srgbClr val="FF6B35"/>
                </a:solidFill>
              </a:rPr>
              <a:t>Updates &amp; Patches</a:t>
            </a:r>
            <a:endParaRPr lang="en-US" sz="1000" dirty="0"/>
          </a:p>
        </p:txBody>
      </p:sp>
      <p:sp>
        <p:nvSpPr>
          <p:cNvPr id="21" name="Text 17"/>
          <p:cNvSpPr/>
          <p:nvPr/>
        </p:nvSpPr>
        <p:spPr>
          <a:xfrm>
            <a:off x="800100" y="3793331"/>
            <a:ext cx="3900107" cy="130036"/>
          </a:xfrm>
          <a:prstGeom prst="rect">
            <a:avLst/>
          </a:prstGeom>
          <a:noFill/>
          <a:ln/>
        </p:spPr>
        <p:txBody>
          <a:bodyPr wrap="none" lIns="0" tIns="0" rIns="0" bIns="0" rtlCol="0" anchor="t">
            <a:spAutoFit/>
          </a:bodyPr>
          <a:lstStyle/>
          <a:p>
            <a:pPr marL="0" indent="0" algn="l">
              <a:lnSpc>
                <a:spcPts val="1000"/>
              </a:lnSpc>
              <a:buNone/>
            </a:pPr>
            <a:r>
              <a:rPr lang="en-US" sz="1000" dirty="0">
                <a:solidFill>
                  <a:srgbClr val="1A1A1A"/>
                </a:solidFill>
              </a:rPr>
              <a:t>Manual management of Kubernetes version upgrades and security patches</a:t>
            </a:r>
            <a:endParaRPr lang="en-US" sz="1000" dirty="0"/>
          </a:p>
        </p:txBody>
      </p:sp>
      <p:sp>
        <p:nvSpPr>
          <p:cNvPr id="22" name="Text 18"/>
          <p:cNvSpPr/>
          <p:nvPr/>
        </p:nvSpPr>
        <p:spPr>
          <a:xfrm>
            <a:off x="4714875" y="1482328"/>
            <a:ext cx="3714750" cy="256993"/>
          </a:xfrm>
          <a:prstGeom prst="rect">
            <a:avLst/>
          </a:prstGeom>
          <a:noFill/>
          <a:ln/>
        </p:spPr>
        <p:txBody>
          <a:bodyPr wrap="square" lIns="0" tIns="0" rIns="0" bIns="102108" rtlCol="0" anchor="t">
            <a:spAutoFit/>
          </a:bodyPr>
          <a:lstStyle/>
          <a:p>
            <a:pPr marL="0" indent="0" algn="r">
              <a:lnSpc>
                <a:spcPts val="1200"/>
              </a:lnSpc>
              <a:buNone/>
            </a:pPr>
            <a:r>
              <a:rPr lang="en-US" sz="1000" b="1" dirty="0">
                <a:solidFill>
                  <a:srgbClr val="00BCF2"/>
                </a:solidFill>
              </a:rPr>
              <a:t>Azure Kubernetes Service (AKS)</a:t>
            </a:r>
            <a:endParaRPr lang="en-US" sz="1000" dirty="0"/>
          </a:p>
        </p:txBody>
      </p:sp>
      <p:sp>
        <p:nvSpPr>
          <p:cNvPr id="23" name="Shape 19"/>
          <p:cNvSpPr/>
          <p:nvPr/>
        </p:nvSpPr>
        <p:spPr>
          <a:xfrm>
            <a:off x="4714875" y="1871663"/>
            <a:ext cx="3714750" cy="453628"/>
          </a:xfrm>
          <a:prstGeom prst="rect">
            <a:avLst/>
          </a:prstGeom>
          <a:solidFill>
            <a:srgbClr val="00BCF2">
              <a:alpha val="3000"/>
            </a:srgbClr>
          </a:solidFill>
          <a:ln/>
        </p:spPr>
        <p:txBody>
          <a:bodyPr/>
          <a:lstStyle/>
          <a:p>
            <a:endParaRPr lang="en-US" sz="1000"/>
          </a:p>
        </p:txBody>
      </p:sp>
      <p:sp>
        <p:nvSpPr>
          <p:cNvPr id="24" name="Shape 20"/>
          <p:cNvSpPr/>
          <p:nvPr/>
        </p:nvSpPr>
        <p:spPr>
          <a:xfrm>
            <a:off x="8408194" y="1871663"/>
            <a:ext cx="21431" cy="453628"/>
          </a:xfrm>
          <a:prstGeom prst="rect">
            <a:avLst/>
          </a:prstGeom>
          <a:solidFill>
            <a:srgbClr val="00BCF2"/>
          </a:solidFill>
          <a:ln/>
        </p:spPr>
        <p:txBody>
          <a:bodyPr/>
          <a:lstStyle/>
          <a:p>
            <a:endParaRPr lang="en-US" sz="1000"/>
          </a:p>
        </p:txBody>
      </p:sp>
      <p:sp>
        <p:nvSpPr>
          <p:cNvPr id="25" name="Text 21"/>
          <p:cNvSpPr/>
          <p:nvPr/>
        </p:nvSpPr>
        <p:spPr>
          <a:xfrm>
            <a:off x="7606327" y="1957388"/>
            <a:ext cx="737573" cy="120418"/>
          </a:xfrm>
          <a:prstGeom prst="rect">
            <a:avLst/>
          </a:prstGeom>
          <a:noFill/>
          <a:ln/>
        </p:spPr>
        <p:txBody>
          <a:bodyPr wrap="none" lIns="0" tIns="0" rIns="0" bIns="0" rtlCol="0" anchor="t">
            <a:spAutoFit/>
          </a:bodyPr>
          <a:lstStyle/>
          <a:p>
            <a:pPr marL="0" indent="0" algn="r">
              <a:lnSpc>
                <a:spcPts val="900"/>
              </a:lnSpc>
              <a:buNone/>
            </a:pPr>
            <a:r>
              <a:rPr lang="en-US" sz="1000" b="1" kern="0" spc="1" dirty="0">
                <a:solidFill>
                  <a:srgbClr val="00BCF2"/>
                </a:solidFill>
              </a:rPr>
              <a:t>Infrastructure</a:t>
            </a:r>
            <a:endParaRPr lang="en-US" sz="1000" dirty="0"/>
          </a:p>
        </p:txBody>
      </p:sp>
      <p:sp>
        <p:nvSpPr>
          <p:cNvPr id="26" name="Text 22"/>
          <p:cNvSpPr/>
          <p:nvPr/>
        </p:nvSpPr>
        <p:spPr>
          <a:xfrm>
            <a:off x="5104232" y="2110978"/>
            <a:ext cx="3239668" cy="130036"/>
          </a:xfrm>
          <a:prstGeom prst="rect">
            <a:avLst/>
          </a:prstGeom>
          <a:noFill/>
          <a:ln/>
        </p:spPr>
        <p:txBody>
          <a:bodyPr wrap="none" lIns="0" tIns="0" rIns="0" bIns="0" rtlCol="0" anchor="t">
            <a:spAutoFit/>
          </a:bodyPr>
          <a:lstStyle/>
          <a:p>
            <a:pPr marL="0" indent="0" algn="r">
              <a:lnSpc>
                <a:spcPts val="1000"/>
              </a:lnSpc>
              <a:buNone/>
            </a:pPr>
            <a:r>
              <a:rPr lang="en-US" sz="1000" dirty="0">
                <a:solidFill>
                  <a:srgbClr val="1A1A1A"/>
                </a:solidFill>
              </a:rPr>
              <a:t>Azure manages infrastructure; you only manage worker nodes</a:t>
            </a:r>
            <a:endParaRPr lang="en-US" sz="1000" dirty="0"/>
          </a:p>
        </p:txBody>
      </p:sp>
      <p:sp>
        <p:nvSpPr>
          <p:cNvPr id="27" name="Shape 23"/>
          <p:cNvSpPr/>
          <p:nvPr/>
        </p:nvSpPr>
        <p:spPr>
          <a:xfrm>
            <a:off x="4714875" y="2432447"/>
            <a:ext cx="3714750" cy="453628"/>
          </a:xfrm>
          <a:prstGeom prst="rect">
            <a:avLst/>
          </a:prstGeom>
          <a:solidFill>
            <a:srgbClr val="00BCF2">
              <a:alpha val="3000"/>
            </a:srgbClr>
          </a:solidFill>
          <a:ln/>
        </p:spPr>
        <p:txBody>
          <a:bodyPr/>
          <a:lstStyle/>
          <a:p>
            <a:endParaRPr lang="en-US" sz="1000"/>
          </a:p>
        </p:txBody>
      </p:sp>
      <p:sp>
        <p:nvSpPr>
          <p:cNvPr id="28" name="Shape 24"/>
          <p:cNvSpPr/>
          <p:nvPr/>
        </p:nvSpPr>
        <p:spPr>
          <a:xfrm>
            <a:off x="8408194" y="2432447"/>
            <a:ext cx="21431" cy="453628"/>
          </a:xfrm>
          <a:prstGeom prst="rect">
            <a:avLst/>
          </a:prstGeom>
          <a:solidFill>
            <a:srgbClr val="00BCF2"/>
          </a:solidFill>
          <a:ln/>
        </p:spPr>
        <p:txBody>
          <a:bodyPr/>
          <a:lstStyle/>
          <a:p>
            <a:endParaRPr lang="en-US" sz="1000"/>
          </a:p>
        </p:txBody>
      </p:sp>
      <p:sp>
        <p:nvSpPr>
          <p:cNvPr id="29" name="Text 25"/>
          <p:cNvSpPr/>
          <p:nvPr/>
        </p:nvSpPr>
        <p:spPr>
          <a:xfrm>
            <a:off x="7620882" y="2518172"/>
            <a:ext cx="723018" cy="120418"/>
          </a:xfrm>
          <a:prstGeom prst="rect">
            <a:avLst/>
          </a:prstGeom>
          <a:noFill/>
          <a:ln/>
        </p:spPr>
        <p:txBody>
          <a:bodyPr wrap="none" lIns="0" tIns="0" rIns="0" bIns="0" rtlCol="0" anchor="t">
            <a:spAutoFit/>
          </a:bodyPr>
          <a:lstStyle/>
          <a:p>
            <a:pPr marL="0" indent="0" algn="r">
              <a:lnSpc>
                <a:spcPts val="900"/>
              </a:lnSpc>
              <a:buNone/>
            </a:pPr>
            <a:r>
              <a:rPr lang="en-US" sz="1000" b="1" kern="0" spc="1" dirty="0">
                <a:solidFill>
                  <a:srgbClr val="00BCF2"/>
                </a:solidFill>
              </a:rPr>
              <a:t>Control Plane</a:t>
            </a:r>
            <a:endParaRPr lang="en-US" sz="1000" dirty="0"/>
          </a:p>
        </p:txBody>
      </p:sp>
      <p:sp>
        <p:nvSpPr>
          <p:cNvPr id="30" name="Text 26"/>
          <p:cNvSpPr/>
          <p:nvPr/>
        </p:nvSpPr>
        <p:spPr>
          <a:xfrm>
            <a:off x="5198808" y="2671763"/>
            <a:ext cx="3145092" cy="130036"/>
          </a:xfrm>
          <a:prstGeom prst="rect">
            <a:avLst/>
          </a:prstGeom>
          <a:noFill/>
          <a:ln/>
        </p:spPr>
        <p:txBody>
          <a:bodyPr wrap="none" lIns="0" tIns="0" rIns="0" bIns="0" rtlCol="0" anchor="t">
            <a:spAutoFit/>
          </a:bodyPr>
          <a:lstStyle/>
          <a:p>
            <a:pPr marL="0" indent="0" algn="r">
              <a:lnSpc>
                <a:spcPts val="1000"/>
              </a:lnSpc>
              <a:buNone/>
            </a:pPr>
            <a:r>
              <a:rPr lang="en-US" sz="1000" dirty="0">
                <a:solidFill>
                  <a:srgbClr val="1A1A1A"/>
                </a:solidFill>
              </a:rPr>
              <a:t>Azure fully manages control plane; you focus on applications</a:t>
            </a:r>
            <a:endParaRPr lang="en-US" sz="1000" dirty="0"/>
          </a:p>
        </p:txBody>
      </p:sp>
      <p:sp>
        <p:nvSpPr>
          <p:cNvPr id="31" name="Shape 27"/>
          <p:cNvSpPr/>
          <p:nvPr/>
        </p:nvSpPr>
        <p:spPr>
          <a:xfrm>
            <a:off x="4714875" y="2993231"/>
            <a:ext cx="3714750" cy="453628"/>
          </a:xfrm>
          <a:prstGeom prst="rect">
            <a:avLst/>
          </a:prstGeom>
          <a:solidFill>
            <a:srgbClr val="00BCF2">
              <a:alpha val="3000"/>
            </a:srgbClr>
          </a:solidFill>
          <a:ln/>
        </p:spPr>
        <p:txBody>
          <a:bodyPr/>
          <a:lstStyle/>
          <a:p>
            <a:endParaRPr lang="en-US" sz="1000"/>
          </a:p>
        </p:txBody>
      </p:sp>
      <p:sp>
        <p:nvSpPr>
          <p:cNvPr id="32" name="Shape 28"/>
          <p:cNvSpPr/>
          <p:nvPr/>
        </p:nvSpPr>
        <p:spPr>
          <a:xfrm>
            <a:off x="8408194" y="2993231"/>
            <a:ext cx="21431" cy="453628"/>
          </a:xfrm>
          <a:prstGeom prst="rect">
            <a:avLst/>
          </a:prstGeom>
          <a:solidFill>
            <a:srgbClr val="00BCF2"/>
          </a:solidFill>
          <a:ln/>
        </p:spPr>
        <p:txBody>
          <a:bodyPr/>
          <a:lstStyle/>
          <a:p>
            <a:endParaRPr lang="en-US" sz="1000"/>
          </a:p>
        </p:txBody>
      </p:sp>
      <p:sp>
        <p:nvSpPr>
          <p:cNvPr id="33" name="Text 29"/>
          <p:cNvSpPr/>
          <p:nvPr/>
        </p:nvSpPr>
        <p:spPr>
          <a:xfrm>
            <a:off x="7821642" y="3078956"/>
            <a:ext cx="522258" cy="120418"/>
          </a:xfrm>
          <a:prstGeom prst="rect">
            <a:avLst/>
          </a:prstGeom>
          <a:noFill/>
          <a:ln/>
        </p:spPr>
        <p:txBody>
          <a:bodyPr wrap="none" lIns="0" tIns="0" rIns="0" bIns="0" rtlCol="0" anchor="t">
            <a:spAutoFit/>
          </a:bodyPr>
          <a:lstStyle/>
          <a:p>
            <a:pPr marL="0" indent="0" algn="r">
              <a:lnSpc>
                <a:spcPts val="900"/>
              </a:lnSpc>
              <a:buNone/>
            </a:pPr>
            <a:r>
              <a:rPr lang="en-US" sz="1000" b="1" kern="0" spc="1" dirty="0">
                <a:solidFill>
                  <a:srgbClr val="00BCF2"/>
                </a:solidFill>
              </a:rPr>
              <a:t>Simplicity</a:t>
            </a:r>
            <a:endParaRPr lang="en-US" sz="1000" dirty="0"/>
          </a:p>
        </p:txBody>
      </p:sp>
      <p:sp>
        <p:nvSpPr>
          <p:cNvPr id="34" name="Text 30"/>
          <p:cNvSpPr/>
          <p:nvPr/>
        </p:nvSpPr>
        <p:spPr>
          <a:xfrm>
            <a:off x="5376742" y="3232547"/>
            <a:ext cx="2967158" cy="130036"/>
          </a:xfrm>
          <a:prstGeom prst="rect">
            <a:avLst/>
          </a:prstGeom>
          <a:noFill/>
          <a:ln/>
        </p:spPr>
        <p:txBody>
          <a:bodyPr wrap="none" lIns="0" tIns="0" rIns="0" bIns="0" rtlCol="0" anchor="t">
            <a:spAutoFit/>
          </a:bodyPr>
          <a:lstStyle/>
          <a:p>
            <a:pPr marL="0" indent="0" algn="r">
              <a:lnSpc>
                <a:spcPts val="1000"/>
              </a:lnSpc>
              <a:buNone/>
            </a:pPr>
            <a:r>
              <a:rPr lang="en-US" sz="1000" dirty="0">
                <a:solidFill>
                  <a:srgbClr val="1A1A1A"/>
                </a:solidFill>
              </a:rPr>
              <a:t>Low operational complexity with managed service model</a:t>
            </a:r>
            <a:endParaRPr lang="en-US" sz="1000" dirty="0"/>
          </a:p>
        </p:txBody>
      </p:sp>
      <p:sp>
        <p:nvSpPr>
          <p:cNvPr id="35" name="Shape 31"/>
          <p:cNvSpPr/>
          <p:nvPr/>
        </p:nvSpPr>
        <p:spPr>
          <a:xfrm>
            <a:off x="4714875" y="3554016"/>
            <a:ext cx="3714750" cy="453628"/>
          </a:xfrm>
          <a:prstGeom prst="rect">
            <a:avLst/>
          </a:prstGeom>
          <a:solidFill>
            <a:srgbClr val="00BCF2">
              <a:alpha val="3000"/>
            </a:srgbClr>
          </a:solidFill>
          <a:ln/>
        </p:spPr>
        <p:txBody>
          <a:bodyPr/>
          <a:lstStyle/>
          <a:p>
            <a:endParaRPr lang="en-US" sz="1000"/>
          </a:p>
        </p:txBody>
      </p:sp>
      <p:sp>
        <p:nvSpPr>
          <p:cNvPr id="36" name="Shape 32"/>
          <p:cNvSpPr/>
          <p:nvPr/>
        </p:nvSpPr>
        <p:spPr>
          <a:xfrm>
            <a:off x="8408194" y="3554016"/>
            <a:ext cx="21431" cy="453628"/>
          </a:xfrm>
          <a:prstGeom prst="rect">
            <a:avLst/>
          </a:prstGeom>
          <a:solidFill>
            <a:srgbClr val="00BCF2"/>
          </a:solidFill>
          <a:ln/>
        </p:spPr>
        <p:txBody>
          <a:bodyPr/>
          <a:lstStyle/>
          <a:p>
            <a:endParaRPr lang="en-US" sz="1000"/>
          </a:p>
        </p:txBody>
      </p:sp>
      <p:sp>
        <p:nvSpPr>
          <p:cNvPr id="37" name="Text 33"/>
          <p:cNvSpPr/>
          <p:nvPr/>
        </p:nvSpPr>
        <p:spPr>
          <a:xfrm>
            <a:off x="7336638" y="3639741"/>
            <a:ext cx="1007262" cy="120418"/>
          </a:xfrm>
          <a:prstGeom prst="rect">
            <a:avLst/>
          </a:prstGeom>
          <a:noFill/>
          <a:ln/>
        </p:spPr>
        <p:txBody>
          <a:bodyPr wrap="none" lIns="0" tIns="0" rIns="0" bIns="0" rtlCol="0" anchor="t">
            <a:spAutoFit/>
          </a:bodyPr>
          <a:lstStyle/>
          <a:p>
            <a:pPr marL="0" indent="0" algn="r">
              <a:lnSpc>
                <a:spcPts val="900"/>
              </a:lnSpc>
              <a:buNone/>
            </a:pPr>
            <a:r>
              <a:rPr lang="en-US" sz="1000" b="1" kern="0" spc="1" dirty="0">
                <a:solidFill>
                  <a:srgbClr val="00BCF2"/>
                </a:solidFill>
              </a:rPr>
              <a:t>Updates &amp; Patches</a:t>
            </a:r>
            <a:endParaRPr lang="en-US" sz="1000" dirty="0"/>
          </a:p>
        </p:txBody>
      </p:sp>
      <p:sp>
        <p:nvSpPr>
          <p:cNvPr id="38" name="Text 34"/>
          <p:cNvSpPr/>
          <p:nvPr/>
        </p:nvSpPr>
        <p:spPr>
          <a:xfrm>
            <a:off x="5051332" y="3793331"/>
            <a:ext cx="3292568" cy="130036"/>
          </a:xfrm>
          <a:prstGeom prst="rect">
            <a:avLst/>
          </a:prstGeom>
          <a:noFill/>
          <a:ln/>
        </p:spPr>
        <p:txBody>
          <a:bodyPr wrap="none" lIns="0" tIns="0" rIns="0" bIns="0" rtlCol="0" anchor="t">
            <a:spAutoFit/>
          </a:bodyPr>
          <a:lstStyle/>
          <a:p>
            <a:pPr marL="0" indent="0" algn="r">
              <a:lnSpc>
                <a:spcPts val="1000"/>
              </a:lnSpc>
              <a:buNone/>
            </a:pPr>
            <a:r>
              <a:rPr lang="en-US" sz="1000" dirty="0">
                <a:solidFill>
                  <a:srgbClr val="1A1A1A"/>
                </a:solidFill>
              </a:rPr>
              <a:t>Automatic updates with zero-downtime patching and upgrades</a:t>
            </a:r>
            <a:endParaRPr lang="en-US" sz="10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0" descr="preencoded.png"/>
          <p:cNvPicPr>
            <a:picLocks noChangeAspect="1"/>
          </p:cNvPicPr>
          <p:nvPr/>
        </p:nvPicPr>
        <p:blipFill>
          <a:blip r:embed="rId3"/>
          <a:stretch>
            <a:fillRect/>
          </a:stretch>
        </p:blipFill>
        <p:spPr>
          <a:xfrm>
            <a:off x="0" y="14503"/>
            <a:ext cx="9144000" cy="5155611"/>
          </a:xfrm>
          <a:prstGeom prst="rect">
            <a:avLst/>
          </a:prstGeom>
        </p:spPr>
      </p:pic>
      <p:sp>
        <p:nvSpPr>
          <p:cNvPr id="4" name="Text 0"/>
          <p:cNvSpPr/>
          <p:nvPr/>
        </p:nvSpPr>
        <p:spPr>
          <a:xfrm>
            <a:off x="523535" y="353570"/>
            <a:ext cx="7715250" cy="527580"/>
          </a:xfrm>
          <a:prstGeom prst="rect">
            <a:avLst/>
          </a:prstGeom>
          <a:noFill/>
          <a:ln/>
        </p:spPr>
        <p:txBody>
          <a:bodyPr wrap="square" lIns="0" tIns="0" rIns="0" bIns="0" rtlCol="0" anchor="t">
            <a:spAutoFit/>
          </a:bodyPr>
          <a:lstStyle/>
          <a:p>
            <a:pPr marL="0" indent="0" algn="ctr">
              <a:lnSpc>
                <a:spcPts val="2200"/>
              </a:lnSpc>
              <a:buNone/>
            </a:pPr>
            <a:r>
              <a:rPr lang="en-US" sz="1000" b="1" dirty="0">
                <a:solidFill>
                  <a:srgbClr val="0078D4"/>
                </a:solidFill>
              </a:rPr>
              <a:t>Control Plane vs Data Plane:
Responsibility Model</a:t>
            </a:r>
            <a:endParaRPr lang="en-US" sz="1000" dirty="0"/>
          </a:p>
        </p:txBody>
      </p:sp>
      <p:sp>
        <p:nvSpPr>
          <p:cNvPr id="5" name="Shape 1"/>
          <p:cNvSpPr/>
          <p:nvPr/>
        </p:nvSpPr>
        <p:spPr>
          <a:xfrm>
            <a:off x="607219" y="983298"/>
            <a:ext cx="7715250" cy="460318"/>
          </a:xfrm>
          <a:prstGeom prst="rect">
            <a:avLst/>
          </a:prstGeom>
          <a:solidFill>
            <a:srgbClr val="0078D4">
              <a:alpha val="10000"/>
            </a:srgbClr>
          </a:solidFill>
          <a:ln/>
        </p:spPr>
        <p:txBody>
          <a:bodyPr/>
          <a:lstStyle/>
          <a:p>
            <a:endParaRPr lang="en-US" sz="1000"/>
          </a:p>
        </p:txBody>
      </p:sp>
      <p:sp>
        <p:nvSpPr>
          <p:cNvPr id="6" name="Shape 2"/>
          <p:cNvSpPr/>
          <p:nvPr/>
        </p:nvSpPr>
        <p:spPr>
          <a:xfrm>
            <a:off x="600791" y="960546"/>
            <a:ext cx="45719" cy="474568"/>
          </a:xfrm>
          <a:prstGeom prst="rect">
            <a:avLst/>
          </a:prstGeom>
          <a:solidFill>
            <a:srgbClr val="0078D4"/>
          </a:solidFill>
          <a:ln/>
        </p:spPr>
        <p:txBody>
          <a:bodyPr/>
          <a:lstStyle/>
          <a:p>
            <a:endParaRPr lang="en-US" sz="1000"/>
          </a:p>
        </p:txBody>
      </p:sp>
      <p:sp>
        <p:nvSpPr>
          <p:cNvPr id="7" name="Text 3"/>
          <p:cNvSpPr/>
          <p:nvPr/>
        </p:nvSpPr>
        <p:spPr>
          <a:xfrm>
            <a:off x="714375" y="1198050"/>
            <a:ext cx="1854097" cy="141064"/>
          </a:xfrm>
          <a:prstGeom prst="rect">
            <a:avLst/>
          </a:prstGeom>
          <a:noFill/>
          <a:ln/>
        </p:spPr>
        <p:txBody>
          <a:bodyPr wrap="none" lIns="0" tIns="0" rIns="0" bIns="0" rtlCol="0" anchor="t">
            <a:spAutoFit/>
          </a:bodyPr>
          <a:lstStyle/>
          <a:p>
            <a:pPr marL="0" indent="0" algn="l">
              <a:lnSpc>
                <a:spcPts val="1100"/>
              </a:lnSpc>
              <a:buNone/>
            </a:pPr>
            <a:r>
              <a:rPr lang="en-US" sz="1000" b="1" kern="0" spc="1" dirty="0">
                <a:solidFill>
                  <a:srgbClr val="0078D4"/>
                </a:solidFill>
              </a:rPr>
              <a:t>Control Plane (Kubernetes Master)</a:t>
            </a:r>
            <a:endParaRPr lang="en-US" sz="1000" dirty="0"/>
          </a:p>
        </p:txBody>
      </p:sp>
      <p:sp>
        <p:nvSpPr>
          <p:cNvPr id="8" name="Shape 4"/>
          <p:cNvSpPr/>
          <p:nvPr/>
        </p:nvSpPr>
        <p:spPr>
          <a:xfrm>
            <a:off x="7264259" y="1010362"/>
            <a:ext cx="858980" cy="328751"/>
          </a:xfrm>
          <a:prstGeom prst="rect">
            <a:avLst/>
          </a:prstGeom>
          <a:solidFill>
            <a:srgbClr val="0078D4"/>
          </a:solidFill>
          <a:ln/>
        </p:spPr>
        <p:txBody>
          <a:bodyPr/>
          <a:lstStyle/>
          <a:p>
            <a:endParaRPr lang="en-US" sz="1000"/>
          </a:p>
        </p:txBody>
      </p:sp>
      <p:sp>
        <p:nvSpPr>
          <p:cNvPr id="9" name="Text 5"/>
          <p:cNvSpPr/>
          <p:nvPr/>
        </p:nvSpPr>
        <p:spPr>
          <a:xfrm>
            <a:off x="7356333" y="1072309"/>
            <a:ext cx="858980" cy="259686"/>
          </a:xfrm>
          <a:prstGeom prst="rect">
            <a:avLst/>
          </a:prstGeom>
          <a:noFill/>
          <a:ln/>
        </p:spPr>
        <p:txBody>
          <a:bodyPr wrap="square" lIns="85090" tIns="34036" rIns="85090" bIns="34036" rtlCol="0" anchor="t">
            <a:spAutoFit/>
          </a:bodyPr>
          <a:lstStyle/>
          <a:p>
            <a:pPr marL="0" indent="0" algn="l">
              <a:lnSpc>
                <a:spcPts val="700"/>
              </a:lnSpc>
              <a:buNone/>
            </a:pPr>
            <a:r>
              <a:rPr lang="en-US" sz="1000" b="1" dirty="0">
                <a:solidFill>
                  <a:srgbClr val="FFFFFF"/>
                </a:solidFill>
              </a:rPr>
              <a:t>Azure Managed</a:t>
            </a:r>
            <a:endParaRPr lang="en-US" sz="1000" dirty="0"/>
          </a:p>
        </p:txBody>
      </p:sp>
      <p:sp>
        <p:nvSpPr>
          <p:cNvPr id="10" name="Shape 6"/>
          <p:cNvSpPr/>
          <p:nvPr/>
        </p:nvSpPr>
        <p:spPr>
          <a:xfrm>
            <a:off x="714375" y="1550773"/>
            <a:ext cx="2428875" cy="646844"/>
          </a:xfrm>
          <a:prstGeom prst="rect">
            <a:avLst/>
          </a:prstGeom>
          <a:solidFill>
            <a:srgbClr val="FFFFFF">
              <a:alpha val="50000"/>
            </a:srgbClr>
          </a:solidFill>
          <a:ln w="18288">
            <a:solidFill>
              <a:srgbClr val="0078D4"/>
            </a:solidFill>
            <a:prstDash val="solid"/>
          </a:ln>
        </p:spPr>
        <p:txBody>
          <a:bodyPr/>
          <a:lstStyle/>
          <a:p>
            <a:endParaRPr lang="en-US" sz="1000"/>
          </a:p>
        </p:txBody>
      </p:sp>
      <p:sp>
        <p:nvSpPr>
          <p:cNvPr id="11" name="Text 7"/>
          <p:cNvSpPr/>
          <p:nvPr/>
        </p:nvSpPr>
        <p:spPr>
          <a:xfrm>
            <a:off x="821532" y="1657929"/>
            <a:ext cx="548227" cy="120418"/>
          </a:xfrm>
          <a:prstGeom prst="rect">
            <a:avLst/>
          </a:prstGeom>
          <a:noFill/>
          <a:ln/>
        </p:spPr>
        <p:txBody>
          <a:bodyPr wrap="none" lIns="0" tIns="0" rIns="0" bIns="0" rtlCol="0" anchor="t">
            <a:spAutoFit/>
          </a:bodyPr>
          <a:lstStyle/>
          <a:p>
            <a:pPr marL="0" indent="0" algn="l">
              <a:lnSpc>
                <a:spcPts val="900"/>
              </a:lnSpc>
              <a:buNone/>
            </a:pPr>
            <a:r>
              <a:rPr lang="en-US" sz="1000" b="1" dirty="0">
                <a:solidFill>
                  <a:srgbClr val="0078D4"/>
                </a:solidFill>
              </a:rPr>
              <a:t>API Server</a:t>
            </a:r>
            <a:endParaRPr lang="en-US" sz="1000" dirty="0"/>
          </a:p>
        </p:txBody>
      </p:sp>
      <p:sp>
        <p:nvSpPr>
          <p:cNvPr id="12" name="Text 8"/>
          <p:cNvSpPr/>
          <p:nvPr/>
        </p:nvSpPr>
        <p:spPr>
          <a:xfrm>
            <a:off x="821532" y="1841880"/>
            <a:ext cx="2214563" cy="235834"/>
          </a:xfrm>
          <a:prstGeom prst="rect">
            <a:avLst/>
          </a:prstGeom>
          <a:noFill/>
          <a:ln/>
        </p:spPr>
        <p:txBody>
          <a:bodyPr wrap="square" lIns="0" tIns="0" rIns="0" bIns="0" rtlCol="0" anchor="t">
            <a:spAutoFit/>
          </a:bodyPr>
          <a:lstStyle/>
          <a:p>
            <a:pPr marL="0" indent="0" algn="l">
              <a:lnSpc>
                <a:spcPts val="900"/>
              </a:lnSpc>
              <a:buNone/>
            </a:pPr>
            <a:r>
              <a:rPr lang="en-US" sz="1000" dirty="0">
                <a:solidFill>
                  <a:srgbClr val="666666"/>
                </a:solidFill>
              </a:rPr>
              <a:t>Exposes Kubernetes API for cluster management and communication</a:t>
            </a:r>
            <a:endParaRPr lang="en-US" sz="1000" dirty="0"/>
          </a:p>
        </p:txBody>
      </p:sp>
      <p:sp>
        <p:nvSpPr>
          <p:cNvPr id="13" name="Shape 9"/>
          <p:cNvSpPr/>
          <p:nvPr/>
        </p:nvSpPr>
        <p:spPr>
          <a:xfrm>
            <a:off x="3250407" y="1550773"/>
            <a:ext cx="2428875" cy="646844"/>
          </a:xfrm>
          <a:prstGeom prst="rect">
            <a:avLst/>
          </a:prstGeom>
          <a:solidFill>
            <a:srgbClr val="FFFFFF">
              <a:alpha val="50000"/>
            </a:srgbClr>
          </a:solidFill>
          <a:ln w="18288">
            <a:solidFill>
              <a:srgbClr val="0078D4"/>
            </a:solidFill>
            <a:prstDash val="solid"/>
          </a:ln>
        </p:spPr>
        <p:txBody>
          <a:bodyPr/>
          <a:lstStyle/>
          <a:p>
            <a:endParaRPr lang="en-US" sz="1000"/>
          </a:p>
        </p:txBody>
      </p:sp>
      <p:sp>
        <p:nvSpPr>
          <p:cNvPr id="14" name="Text 10"/>
          <p:cNvSpPr/>
          <p:nvPr/>
        </p:nvSpPr>
        <p:spPr>
          <a:xfrm>
            <a:off x="3357563" y="1657929"/>
            <a:ext cx="230832" cy="120418"/>
          </a:xfrm>
          <a:prstGeom prst="rect">
            <a:avLst/>
          </a:prstGeom>
          <a:noFill/>
          <a:ln/>
        </p:spPr>
        <p:txBody>
          <a:bodyPr wrap="none" lIns="0" tIns="0" rIns="0" bIns="0" rtlCol="0" anchor="t">
            <a:spAutoFit/>
          </a:bodyPr>
          <a:lstStyle/>
          <a:p>
            <a:pPr marL="0" indent="0" algn="l">
              <a:lnSpc>
                <a:spcPts val="900"/>
              </a:lnSpc>
              <a:buNone/>
            </a:pPr>
            <a:r>
              <a:rPr lang="en-US" sz="1000" b="1" dirty="0">
                <a:solidFill>
                  <a:srgbClr val="0078D4"/>
                </a:solidFill>
              </a:rPr>
              <a:t>etcd</a:t>
            </a:r>
            <a:endParaRPr lang="en-US" sz="1000" dirty="0"/>
          </a:p>
        </p:txBody>
      </p:sp>
      <p:sp>
        <p:nvSpPr>
          <p:cNvPr id="15" name="Text 11"/>
          <p:cNvSpPr/>
          <p:nvPr/>
        </p:nvSpPr>
        <p:spPr>
          <a:xfrm>
            <a:off x="3357563" y="1841880"/>
            <a:ext cx="2214563" cy="235834"/>
          </a:xfrm>
          <a:prstGeom prst="rect">
            <a:avLst/>
          </a:prstGeom>
          <a:noFill/>
          <a:ln/>
        </p:spPr>
        <p:txBody>
          <a:bodyPr wrap="square" lIns="0" tIns="0" rIns="0" bIns="0" rtlCol="0" anchor="t">
            <a:spAutoFit/>
          </a:bodyPr>
          <a:lstStyle/>
          <a:p>
            <a:pPr marL="0" indent="0" algn="l">
              <a:lnSpc>
                <a:spcPts val="900"/>
              </a:lnSpc>
              <a:buNone/>
            </a:pPr>
            <a:r>
              <a:rPr lang="en-US" sz="1000" dirty="0">
                <a:solidFill>
                  <a:srgbClr val="666666"/>
                </a:solidFill>
              </a:rPr>
              <a:t>Distributed key-value store for cluster state and configuration</a:t>
            </a:r>
            <a:endParaRPr lang="en-US" sz="1000" dirty="0"/>
          </a:p>
        </p:txBody>
      </p:sp>
      <p:sp>
        <p:nvSpPr>
          <p:cNvPr id="16" name="Shape 12"/>
          <p:cNvSpPr/>
          <p:nvPr/>
        </p:nvSpPr>
        <p:spPr>
          <a:xfrm>
            <a:off x="5786438" y="1550773"/>
            <a:ext cx="2428875" cy="646844"/>
          </a:xfrm>
          <a:prstGeom prst="rect">
            <a:avLst/>
          </a:prstGeom>
          <a:solidFill>
            <a:srgbClr val="FFFFFF">
              <a:alpha val="50000"/>
            </a:srgbClr>
          </a:solidFill>
          <a:ln w="18288">
            <a:solidFill>
              <a:srgbClr val="0078D4"/>
            </a:solidFill>
            <a:prstDash val="solid"/>
          </a:ln>
        </p:spPr>
        <p:txBody>
          <a:bodyPr/>
          <a:lstStyle/>
          <a:p>
            <a:endParaRPr lang="en-US" sz="1000"/>
          </a:p>
        </p:txBody>
      </p:sp>
      <p:sp>
        <p:nvSpPr>
          <p:cNvPr id="17" name="Text 13"/>
          <p:cNvSpPr/>
          <p:nvPr/>
        </p:nvSpPr>
        <p:spPr>
          <a:xfrm>
            <a:off x="5893594" y="1657929"/>
            <a:ext cx="525785" cy="120418"/>
          </a:xfrm>
          <a:prstGeom prst="rect">
            <a:avLst/>
          </a:prstGeom>
          <a:noFill/>
          <a:ln/>
        </p:spPr>
        <p:txBody>
          <a:bodyPr wrap="none" lIns="0" tIns="0" rIns="0" bIns="0" rtlCol="0" anchor="t">
            <a:spAutoFit/>
          </a:bodyPr>
          <a:lstStyle/>
          <a:p>
            <a:pPr marL="0" indent="0" algn="l">
              <a:lnSpc>
                <a:spcPts val="900"/>
              </a:lnSpc>
              <a:buNone/>
            </a:pPr>
            <a:r>
              <a:rPr lang="en-US" sz="1000" b="1" dirty="0">
                <a:solidFill>
                  <a:srgbClr val="0078D4"/>
                </a:solidFill>
              </a:rPr>
              <a:t>Scheduler</a:t>
            </a:r>
            <a:endParaRPr lang="en-US" sz="1000" dirty="0"/>
          </a:p>
        </p:txBody>
      </p:sp>
      <p:sp>
        <p:nvSpPr>
          <p:cNvPr id="18" name="Text 14"/>
          <p:cNvSpPr/>
          <p:nvPr/>
        </p:nvSpPr>
        <p:spPr>
          <a:xfrm>
            <a:off x="5893594" y="1841880"/>
            <a:ext cx="2214563" cy="235834"/>
          </a:xfrm>
          <a:prstGeom prst="rect">
            <a:avLst/>
          </a:prstGeom>
          <a:noFill/>
          <a:ln/>
        </p:spPr>
        <p:txBody>
          <a:bodyPr wrap="square" lIns="0" tIns="0" rIns="0" bIns="0" rtlCol="0" anchor="t">
            <a:spAutoFit/>
          </a:bodyPr>
          <a:lstStyle/>
          <a:p>
            <a:pPr marL="0" indent="0" algn="l">
              <a:lnSpc>
                <a:spcPts val="900"/>
              </a:lnSpc>
              <a:buNone/>
            </a:pPr>
            <a:r>
              <a:rPr lang="en-US" sz="1000" dirty="0">
                <a:solidFill>
                  <a:srgbClr val="666666"/>
                </a:solidFill>
              </a:rPr>
              <a:t>Assigns pods to nodes based on resource requirements and policies</a:t>
            </a:r>
            <a:endParaRPr lang="en-US" sz="1000" dirty="0"/>
          </a:p>
        </p:txBody>
      </p:sp>
      <p:sp>
        <p:nvSpPr>
          <p:cNvPr id="19" name="Text 15"/>
          <p:cNvSpPr/>
          <p:nvPr/>
        </p:nvSpPr>
        <p:spPr>
          <a:xfrm>
            <a:off x="607219" y="2276198"/>
            <a:ext cx="3469924" cy="110800"/>
          </a:xfrm>
          <a:prstGeom prst="rect">
            <a:avLst/>
          </a:prstGeom>
          <a:noFill/>
          <a:ln/>
        </p:spPr>
        <p:txBody>
          <a:bodyPr wrap="none" lIns="127508" tIns="0" rIns="127508" bIns="0" rtlCol="0" anchor="t">
            <a:spAutoFit/>
          </a:bodyPr>
          <a:lstStyle/>
          <a:p>
            <a:pPr marL="0" indent="0" algn="l">
              <a:lnSpc>
                <a:spcPts val="800"/>
              </a:lnSpc>
              <a:buNone/>
            </a:pPr>
            <a:r>
              <a:rPr lang="en-US" sz="1000" dirty="0">
                <a:solidFill>
                  <a:srgbClr val="0078D4"/>
                </a:solidFill>
              </a:rPr>
              <a:t>+ Controller Manager, Cloud Controller Manager, DNS Service</a:t>
            </a:r>
            <a:endParaRPr lang="en-US" sz="1000" dirty="0"/>
          </a:p>
        </p:txBody>
      </p:sp>
      <p:sp>
        <p:nvSpPr>
          <p:cNvPr id="20" name="Shape 16"/>
          <p:cNvSpPr/>
          <p:nvPr/>
        </p:nvSpPr>
        <p:spPr>
          <a:xfrm>
            <a:off x="607219" y="2678034"/>
            <a:ext cx="7715250" cy="14288"/>
          </a:xfrm>
          <a:prstGeom prst="rect">
            <a:avLst/>
          </a:prstGeom>
          <a:solidFill>
            <a:srgbClr val="FF6B35"/>
          </a:solidFill>
          <a:ln/>
        </p:spPr>
        <p:txBody>
          <a:bodyPr/>
          <a:lstStyle/>
          <a:p>
            <a:endParaRPr lang="en-US" sz="1000"/>
          </a:p>
        </p:txBody>
      </p:sp>
      <p:sp>
        <p:nvSpPr>
          <p:cNvPr id="21" name="Shape 17"/>
          <p:cNvSpPr/>
          <p:nvPr/>
        </p:nvSpPr>
        <p:spPr>
          <a:xfrm>
            <a:off x="3755004" y="2592309"/>
            <a:ext cx="1419681" cy="107156"/>
          </a:xfrm>
          <a:prstGeom prst="rect">
            <a:avLst/>
          </a:prstGeom>
          <a:solidFill>
            <a:srgbClr val="FFFFFF"/>
          </a:solidFill>
          <a:ln/>
        </p:spPr>
        <p:txBody>
          <a:bodyPr/>
          <a:lstStyle/>
          <a:p>
            <a:endParaRPr lang="en-US" sz="1000"/>
          </a:p>
        </p:txBody>
      </p:sp>
      <p:sp>
        <p:nvSpPr>
          <p:cNvPr id="22" name="Text 18"/>
          <p:cNvSpPr/>
          <p:nvPr/>
        </p:nvSpPr>
        <p:spPr>
          <a:xfrm>
            <a:off x="3755004" y="2592309"/>
            <a:ext cx="1468415" cy="101182"/>
          </a:xfrm>
          <a:prstGeom prst="rect">
            <a:avLst/>
          </a:prstGeom>
          <a:noFill/>
          <a:ln/>
        </p:spPr>
        <p:txBody>
          <a:bodyPr wrap="none" lIns="85090" tIns="0" rIns="85090" bIns="0" rtlCol="0" anchor="t">
            <a:spAutoFit/>
          </a:bodyPr>
          <a:lstStyle/>
          <a:p>
            <a:pPr marL="0" indent="0" algn="l">
              <a:lnSpc>
                <a:spcPts val="700"/>
              </a:lnSpc>
              <a:buNone/>
            </a:pPr>
            <a:r>
              <a:rPr lang="en-US" sz="1000" b="1" kern="0" spc="1" dirty="0">
                <a:solidFill>
                  <a:srgbClr val="FF6B35"/>
                </a:solidFill>
              </a:rPr>
              <a:t>Responsibility Boundary</a:t>
            </a:r>
            <a:endParaRPr lang="en-US" sz="1000" dirty="0"/>
          </a:p>
        </p:txBody>
      </p:sp>
      <p:sp>
        <p:nvSpPr>
          <p:cNvPr id="23" name="Shape 19"/>
          <p:cNvSpPr/>
          <p:nvPr/>
        </p:nvSpPr>
        <p:spPr>
          <a:xfrm>
            <a:off x="553641" y="3346478"/>
            <a:ext cx="7715250" cy="394196"/>
          </a:xfrm>
          <a:prstGeom prst="rect">
            <a:avLst/>
          </a:prstGeom>
          <a:solidFill>
            <a:srgbClr val="FF6B35">
              <a:alpha val="10000"/>
            </a:srgbClr>
          </a:solidFill>
          <a:ln/>
        </p:spPr>
        <p:txBody>
          <a:bodyPr/>
          <a:lstStyle/>
          <a:p>
            <a:endParaRPr lang="en-US" sz="1000"/>
          </a:p>
        </p:txBody>
      </p:sp>
      <p:sp>
        <p:nvSpPr>
          <p:cNvPr id="24" name="Shape 20"/>
          <p:cNvSpPr/>
          <p:nvPr/>
        </p:nvSpPr>
        <p:spPr>
          <a:xfrm flipH="1">
            <a:off x="582215" y="3359330"/>
            <a:ext cx="45719" cy="354280"/>
          </a:xfrm>
          <a:prstGeom prst="rect">
            <a:avLst/>
          </a:prstGeom>
          <a:solidFill>
            <a:srgbClr val="FF6B35"/>
          </a:solidFill>
          <a:ln/>
        </p:spPr>
        <p:txBody>
          <a:bodyPr/>
          <a:lstStyle/>
          <a:p>
            <a:endParaRPr lang="en-US" sz="1000"/>
          </a:p>
        </p:txBody>
      </p:sp>
      <p:sp>
        <p:nvSpPr>
          <p:cNvPr id="25" name="Text 21"/>
          <p:cNvSpPr/>
          <p:nvPr/>
        </p:nvSpPr>
        <p:spPr>
          <a:xfrm>
            <a:off x="660797" y="3562291"/>
            <a:ext cx="1455527" cy="141064"/>
          </a:xfrm>
          <a:prstGeom prst="rect">
            <a:avLst/>
          </a:prstGeom>
          <a:noFill/>
          <a:ln/>
        </p:spPr>
        <p:txBody>
          <a:bodyPr wrap="none" lIns="0" tIns="0" rIns="0" bIns="0" rtlCol="0" anchor="t">
            <a:spAutoFit/>
          </a:bodyPr>
          <a:lstStyle/>
          <a:p>
            <a:pPr marL="0" indent="0" algn="l">
              <a:lnSpc>
                <a:spcPts val="1100"/>
              </a:lnSpc>
              <a:buNone/>
            </a:pPr>
            <a:r>
              <a:rPr lang="en-US" sz="1000" b="1" kern="0" spc="1" dirty="0">
                <a:solidFill>
                  <a:srgbClr val="FF6B35"/>
                </a:solidFill>
              </a:rPr>
              <a:t>Data Plane (Worker Nodes)</a:t>
            </a:r>
            <a:endParaRPr lang="en-US" sz="1000" dirty="0"/>
          </a:p>
        </p:txBody>
      </p:sp>
      <p:sp>
        <p:nvSpPr>
          <p:cNvPr id="26" name="Shape 22"/>
          <p:cNvSpPr/>
          <p:nvPr/>
        </p:nvSpPr>
        <p:spPr>
          <a:xfrm>
            <a:off x="7118608" y="3367854"/>
            <a:ext cx="1043127" cy="354280"/>
          </a:xfrm>
          <a:prstGeom prst="rect">
            <a:avLst/>
          </a:prstGeom>
          <a:solidFill>
            <a:srgbClr val="FF6B35"/>
          </a:solidFill>
          <a:ln/>
        </p:spPr>
        <p:txBody>
          <a:bodyPr/>
          <a:lstStyle/>
          <a:p>
            <a:endParaRPr lang="en-US" sz="1000"/>
          </a:p>
        </p:txBody>
      </p:sp>
      <p:sp>
        <p:nvSpPr>
          <p:cNvPr id="27" name="Text 23"/>
          <p:cNvSpPr/>
          <p:nvPr/>
        </p:nvSpPr>
        <p:spPr>
          <a:xfrm>
            <a:off x="7279342" y="3480987"/>
            <a:ext cx="1043127" cy="259686"/>
          </a:xfrm>
          <a:prstGeom prst="rect">
            <a:avLst/>
          </a:prstGeom>
          <a:noFill/>
          <a:ln/>
        </p:spPr>
        <p:txBody>
          <a:bodyPr wrap="square" lIns="85090" tIns="34036" rIns="85090" bIns="34036" rtlCol="0" anchor="t">
            <a:spAutoFit/>
          </a:bodyPr>
          <a:lstStyle/>
          <a:p>
            <a:pPr marL="0" indent="0" algn="l">
              <a:lnSpc>
                <a:spcPts val="700"/>
              </a:lnSpc>
              <a:buNone/>
            </a:pPr>
            <a:r>
              <a:rPr lang="en-US" sz="1000" b="1" dirty="0">
                <a:solidFill>
                  <a:srgbClr val="FFFFFF"/>
                </a:solidFill>
              </a:rPr>
              <a:t>Customer Managed</a:t>
            </a:r>
            <a:endParaRPr lang="en-US" sz="1000" dirty="0"/>
          </a:p>
        </p:txBody>
      </p:sp>
      <p:sp>
        <p:nvSpPr>
          <p:cNvPr id="28" name="Shape 24"/>
          <p:cNvSpPr/>
          <p:nvPr/>
        </p:nvSpPr>
        <p:spPr>
          <a:xfrm>
            <a:off x="660797" y="3915014"/>
            <a:ext cx="2428875" cy="536842"/>
          </a:xfrm>
          <a:prstGeom prst="rect">
            <a:avLst/>
          </a:prstGeom>
          <a:solidFill>
            <a:srgbClr val="FFFFFF">
              <a:alpha val="50000"/>
            </a:srgbClr>
          </a:solidFill>
          <a:ln w="18288">
            <a:solidFill>
              <a:srgbClr val="FF6B35"/>
            </a:solidFill>
            <a:prstDash val="solid"/>
          </a:ln>
        </p:spPr>
        <p:txBody>
          <a:bodyPr/>
          <a:lstStyle/>
          <a:p>
            <a:endParaRPr lang="en-US" sz="1000"/>
          </a:p>
        </p:txBody>
      </p:sp>
      <p:sp>
        <p:nvSpPr>
          <p:cNvPr id="29" name="Text 25"/>
          <p:cNvSpPr/>
          <p:nvPr/>
        </p:nvSpPr>
        <p:spPr>
          <a:xfrm>
            <a:off x="767954" y="4022170"/>
            <a:ext cx="767839" cy="120418"/>
          </a:xfrm>
          <a:prstGeom prst="rect">
            <a:avLst/>
          </a:prstGeom>
          <a:noFill/>
          <a:ln/>
        </p:spPr>
        <p:txBody>
          <a:bodyPr wrap="none" lIns="0" tIns="0" rIns="0" bIns="0" rtlCol="0" anchor="t">
            <a:spAutoFit/>
          </a:bodyPr>
          <a:lstStyle/>
          <a:p>
            <a:pPr marL="0" indent="0" algn="l">
              <a:lnSpc>
                <a:spcPts val="900"/>
              </a:lnSpc>
              <a:buNone/>
            </a:pPr>
            <a:r>
              <a:rPr lang="en-US" sz="1000" b="1" dirty="0">
                <a:solidFill>
                  <a:srgbClr val="FF6B35"/>
                </a:solidFill>
              </a:rPr>
              <a:t>Worker Nodes</a:t>
            </a:r>
            <a:endParaRPr lang="en-US" sz="1000" dirty="0"/>
          </a:p>
        </p:txBody>
      </p:sp>
      <p:sp>
        <p:nvSpPr>
          <p:cNvPr id="30" name="Text 26"/>
          <p:cNvSpPr/>
          <p:nvPr/>
        </p:nvSpPr>
        <p:spPr>
          <a:xfrm>
            <a:off x="767954" y="4206121"/>
            <a:ext cx="2034879" cy="235834"/>
          </a:xfrm>
          <a:prstGeom prst="rect">
            <a:avLst/>
          </a:prstGeom>
          <a:noFill/>
          <a:ln/>
        </p:spPr>
        <p:txBody>
          <a:bodyPr wrap="square" lIns="0" tIns="0" rIns="0" bIns="0" rtlCol="0" anchor="t">
            <a:spAutoFit/>
          </a:bodyPr>
          <a:lstStyle/>
          <a:p>
            <a:pPr marL="0" indent="0" algn="l">
              <a:lnSpc>
                <a:spcPts val="900"/>
              </a:lnSpc>
              <a:buNone/>
            </a:pPr>
            <a:r>
              <a:rPr lang="en-US" sz="1000" dirty="0">
                <a:solidFill>
                  <a:srgbClr val="666666"/>
                </a:solidFill>
              </a:rPr>
              <a:t>Virtual machines running containerized applications</a:t>
            </a:r>
            <a:endParaRPr lang="en-US" sz="1000" dirty="0"/>
          </a:p>
        </p:txBody>
      </p:sp>
      <p:sp>
        <p:nvSpPr>
          <p:cNvPr id="31" name="Shape 27"/>
          <p:cNvSpPr/>
          <p:nvPr/>
        </p:nvSpPr>
        <p:spPr>
          <a:xfrm>
            <a:off x="3196829" y="3915014"/>
            <a:ext cx="2428875" cy="536842"/>
          </a:xfrm>
          <a:prstGeom prst="rect">
            <a:avLst/>
          </a:prstGeom>
          <a:solidFill>
            <a:srgbClr val="FFFFFF">
              <a:alpha val="50000"/>
            </a:srgbClr>
          </a:solidFill>
          <a:ln w="18288">
            <a:solidFill>
              <a:srgbClr val="FF6B35"/>
            </a:solidFill>
            <a:prstDash val="solid"/>
          </a:ln>
        </p:spPr>
        <p:txBody>
          <a:bodyPr/>
          <a:lstStyle/>
          <a:p>
            <a:endParaRPr lang="en-US" sz="1000"/>
          </a:p>
        </p:txBody>
      </p:sp>
      <p:sp>
        <p:nvSpPr>
          <p:cNvPr id="32" name="Text 28"/>
          <p:cNvSpPr/>
          <p:nvPr/>
        </p:nvSpPr>
        <p:spPr>
          <a:xfrm>
            <a:off x="3303985" y="4022170"/>
            <a:ext cx="413575" cy="120418"/>
          </a:xfrm>
          <a:prstGeom prst="rect">
            <a:avLst/>
          </a:prstGeom>
          <a:noFill/>
          <a:ln/>
        </p:spPr>
        <p:txBody>
          <a:bodyPr wrap="none" lIns="0" tIns="0" rIns="0" bIns="0" rtlCol="0" anchor="t">
            <a:spAutoFit/>
          </a:bodyPr>
          <a:lstStyle/>
          <a:p>
            <a:pPr marL="0" indent="0" algn="l">
              <a:lnSpc>
                <a:spcPts val="900"/>
              </a:lnSpc>
              <a:buNone/>
            </a:pPr>
            <a:r>
              <a:rPr lang="en-US" sz="1000" b="1" dirty="0">
                <a:solidFill>
                  <a:srgbClr val="FF6B35"/>
                </a:solidFill>
              </a:rPr>
              <a:t>Kubelet</a:t>
            </a:r>
            <a:endParaRPr lang="en-US" sz="1000" dirty="0"/>
          </a:p>
        </p:txBody>
      </p:sp>
      <p:sp>
        <p:nvSpPr>
          <p:cNvPr id="33" name="Text 29"/>
          <p:cNvSpPr/>
          <p:nvPr/>
        </p:nvSpPr>
        <p:spPr>
          <a:xfrm>
            <a:off x="3303985" y="4206122"/>
            <a:ext cx="2277868" cy="120418"/>
          </a:xfrm>
          <a:prstGeom prst="rect">
            <a:avLst/>
          </a:prstGeom>
          <a:noFill/>
          <a:ln/>
        </p:spPr>
        <p:txBody>
          <a:bodyPr wrap="none" lIns="0" tIns="0" rIns="0" bIns="0" rtlCol="0" anchor="t">
            <a:spAutoFit/>
          </a:bodyPr>
          <a:lstStyle/>
          <a:p>
            <a:pPr marL="0" indent="0" algn="l">
              <a:lnSpc>
                <a:spcPts val="900"/>
              </a:lnSpc>
              <a:buNone/>
            </a:pPr>
            <a:r>
              <a:rPr lang="en-US" sz="1000" dirty="0">
                <a:solidFill>
                  <a:srgbClr val="666666"/>
                </a:solidFill>
              </a:rPr>
              <a:t>Node agent ensuring containers run in pods</a:t>
            </a:r>
            <a:endParaRPr lang="en-US" sz="1000" dirty="0"/>
          </a:p>
        </p:txBody>
      </p:sp>
      <p:sp>
        <p:nvSpPr>
          <p:cNvPr id="34" name="Shape 30"/>
          <p:cNvSpPr/>
          <p:nvPr/>
        </p:nvSpPr>
        <p:spPr>
          <a:xfrm>
            <a:off x="5732860" y="3915014"/>
            <a:ext cx="2428875" cy="536842"/>
          </a:xfrm>
          <a:prstGeom prst="rect">
            <a:avLst/>
          </a:prstGeom>
          <a:solidFill>
            <a:srgbClr val="FFFFFF">
              <a:alpha val="50000"/>
            </a:srgbClr>
          </a:solidFill>
          <a:ln w="18288">
            <a:solidFill>
              <a:srgbClr val="FF6B35"/>
            </a:solidFill>
            <a:prstDash val="solid"/>
          </a:ln>
        </p:spPr>
        <p:txBody>
          <a:bodyPr/>
          <a:lstStyle/>
          <a:p>
            <a:endParaRPr lang="en-US" sz="1000"/>
          </a:p>
        </p:txBody>
      </p:sp>
      <p:sp>
        <p:nvSpPr>
          <p:cNvPr id="35" name="Text 31"/>
          <p:cNvSpPr/>
          <p:nvPr/>
        </p:nvSpPr>
        <p:spPr>
          <a:xfrm>
            <a:off x="5840016" y="4022170"/>
            <a:ext cx="1006686" cy="120418"/>
          </a:xfrm>
          <a:prstGeom prst="rect">
            <a:avLst/>
          </a:prstGeom>
          <a:noFill/>
          <a:ln/>
        </p:spPr>
        <p:txBody>
          <a:bodyPr wrap="none" lIns="0" tIns="0" rIns="0" bIns="0" rtlCol="0" anchor="t">
            <a:spAutoFit/>
          </a:bodyPr>
          <a:lstStyle/>
          <a:p>
            <a:pPr marL="0" indent="0" algn="l">
              <a:lnSpc>
                <a:spcPts val="900"/>
              </a:lnSpc>
              <a:buNone/>
            </a:pPr>
            <a:r>
              <a:rPr lang="en-US" sz="1000" b="1" dirty="0">
                <a:solidFill>
                  <a:srgbClr val="FF6B35"/>
                </a:solidFill>
              </a:rPr>
              <a:t>Container Runtime</a:t>
            </a:r>
            <a:endParaRPr lang="en-US" sz="1000" dirty="0"/>
          </a:p>
        </p:txBody>
      </p:sp>
      <p:sp>
        <p:nvSpPr>
          <p:cNvPr id="36" name="Text 32"/>
          <p:cNvSpPr/>
          <p:nvPr/>
        </p:nvSpPr>
        <p:spPr>
          <a:xfrm>
            <a:off x="5840016" y="4206122"/>
            <a:ext cx="2135709" cy="235834"/>
          </a:xfrm>
          <a:prstGeom prst="rect">
            <a:avLst/>
          </a:prstGeom>
          <a:noFill/>
          <a:ln/>
        </p:spPr>
        <p:txBody>
          <a:bodyPr wrap="square" lIns="0" tIns="0" rIns="0" bIns="0" rtlCol="0" anchor="t">
            <a:spAutoFit/>
          </a:bodyPr>
          <a:lstStyle/>
          <a:p>
            <a:pPr marL="0" indent="0" algn="l">
              <a:lnSpc>
                <a:spcPts val="900"/>
              </a:lnSpc>
              <a:buNone/>
            </a:pPr>
            <a:r>
              <a:rPr lang="en-US" sz="1000" dirty="0">
                <a:solidFill>
                  <a:srgbClr val="666666"/>
                </a:solidFill>
              </a:rPr>
              <a:t>Docker, containerd, or other container execution engine</a:t>
            </a:r>
            <a:endParaRPr lang="en-US" sz="1000" dirty="0"/>
          </a:p>
        </p:txBody>
      </p:sp>
      <p:sp>
        <p:nvSpPr>
          <p:cNvPr id="37" name="Text 33"/>
          <p:cNvSpPr/>
          <p:nvPr/>
        </p:nvSpPr>
        <p:spPr>
          <a:xfrm>
            <a:off x="553641" y="4530437"/>
            <a:ext cx="2779031" cy="110800"/>
          </a:xfrm>
          <a:prstGeom prst="rect">
            <a:avLst/>
          </a:prstGeom>
          <a:noFill/>
          <a:ln/>
        </p:spPr>
        <p:txBody>
          <a:bodyPr wrap="none" lIns="127508" tIns="0" rIns="127508" bIns="0" rtlCol="0" anchor="t">
            <a:spAutoFit/>
          </a:bodyPr>
          <a:lstStyle/>
          <a:p>
            <a:pPr marL="0" indent="0" algn="l">
              <a:lnSpc>
                <a:spcPts val="800"/>
              </a:lnSpc>
              <a:buNone/>
            </a:pPr>
            <a:r>
              <a:rPr lang="en-US" sz="1000" dirty="0">
                <a:solidFill>
                  <a:srgbClr val="FF6B35"/>
                </a:solidFill>
              </a:rPr>
              <a:t>+ kube-proxy, Network plugins, Storage volumes</a:t>
            </a:r>
            <a:endParaRPr lang="en-US" sz="10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0" descr="preencoded.png"/>
          <p:cNvPicPr>
            <a:picLocks noChangeAspect="1"/>
          </p:cNvPicPr>
          <p:nvPr/>
        </p:nvPicPr>
        <p:blipFill>
          <a:blip r:embed="rId3"/>
          <a:stretch>
            <a:fillRect/>
          </a:stretch>
        </p:blipFill>
        <p:spPr>
          <a:xfrm>
            <a:off x="0" y="0"/>
            <a:ext cx="9509262" cy="5415989"/>
          </a:xfrm>
          <a:prstGeom prst="rect">
            <a:avLst/>
          </a:prstGeom>
        </p:spPr>
      </p:pic>
      <p:sp>
        <p:nvSpPr>
          <p:cNvPr id="4" name="Text 0"/>
          <p:cNvSpPr/>
          <p:nvPr/>
        </p:nvSpPr>
        <p:spPr>
          <a:xfrm>
            <a:off x="697804" y="508189"/>
            <a:ext cx="7715250" cy="527580"/>
          </a:xfrm>
          <a:prstGeom prst="rect">
            <a:avLst/>
          </a:prstGeom>
          <a:noFill/>
          <a:ln/>
        </p:spPr>
        <p:txBody>
          <a:bodyPr wrap="square" lIns="0" tIns="0" rIns="0" bIns="0" rtlCol="0" anchor="t">
            <a:spAutoFit/>
          </a:bodyPr>
          <a:lstStyle/>
          <a:p>
            <a:pPr marL="0" indent="0" algn="ctr">
              <a:lnSpc>
                <a:spcPts val="2200"/>
              </a:lnSpc>
              <a:buNone/>
            </a:pPr>
            <a:r>
              <a:rPr lang="en-US" sz="1000" b="1" dirty="0">
                <a:solidFill>
                  <a:srgbClr val="0078D4"/>
                </a:solidFill>
              </a:rPr>
              <a:t>Deployment &amp; Configuration:
AKS vs Self-Managed</a:t>
            </a:r>
            <a:endParaRPr lang="en-US" sz="1000" dirty="0"/>
          </a:p>
        </p:txBody>
      </p:sp>
      <p:sp>
        <p:nvSpPr>
          <p:cNvPr id="5" name="Shape 1"/>
          <p:cNvSpPr/>
          <p:nvPr/>
        </p:nvSpPr>
        <p:spPr>
          <a:xfrm>
            <a:off x="714375" y="1117196"/>
            <a:ext cx="3714750" cy="326827"/>
          </a:xfrm>
          <a:prstGeom prst="rect">
            <a:avLst/>
          </a:prstGeom>
          <a:solidFill>
            <a:srgbClr val="FF6B35">
              <a:alpha val="10000"/>
            </a:srgbClr>
          </a:solidFill>
          <a:ln/>
        </p:spPr>
        <p:txBody>
          <a:bodyPr/>
          <a:lstStyle/>
          <a:p>
            <a:endParaRPr lang="en-US" sz="1000"/>
          </a:p>
        </p:txBody>
      </p:sp>
      <p:sp>
        <p:nvSpPr>
          <p:cNvPr id="6" name="Shape 2"/>
          <p:cNvSpPr/>
          <p:nvPr/>
        </p:nvSpPr>
        <p:spPr>
          <a:xfrm>
            <a:off x="714375" y="1117196"/>
            <a:ext cx="28575" cy="326827"/>
          </a:xfrm>
          <a:prstGeom prst="rect">
            <a:avLst/>
          </a:prstGeom>
          <a:solidFill>
            <a:srgbClr val="FF6B35"/>
          </a:solidFill>
          <a:ln/>
        </p:spPr>
        <p:txBody>
          <a:bodyPr/>
          <a:lstStyle/>
          <a:p>
            <a:endParaRPr lang="en-US" sz="1000"/>
          </a:p>
        </p:txBody>
      </p:sp>
      <p:sp>
        <p:nvSpPr>
          <p:cNvPr id="7" name="Text 3"/>
          <p:cNvSpPr/>
          <p:nvPr/>
        </p:nvSpPr>
        <p:spPr>
          <a:xfrm>
            <a:off x="714375" y="1117196"/>
            <a:ext cx="3714750" cy="347275"/>
          </a:xfrm>
          <a:prstGeom prst="rect">
            <a:avLst/>
          </a:prstGeom>
          <a:noFill/>
          <a:ln/>
        </p:spPr>
        <p:txBody>
          <a:bodyPr wrap="square" lIns="127508" tIns="102108" rIns="127508" bIns="102108" rtlCol="0" anchor="t">
            <a:spAutoFit/>
          </a:bodyPr>
          <a:lstStyle/>
          <a:p>
            <a:pPr marL="0" indent="0" algn="l">
              <a:lnSpc>
                <a:spcPts val="1100"/>
              </a:lnSpc>
              <a:buNone/>
            </a:pPr>
            <a:r>
              <a:rPr lang="en-US" sz="1000" b="1" kern="0" spc="1" dirty="0">
                <a:solidFill>
                  <a:srgbClr val="FF6B35"/>
                </a:solidFill>
              </a:rPr>
              <a:t>Self-Managed Kubernetes</a:t>
            </a:r>
            <a:endParaRPr lang="en-US" sz="1000" dirty="0"/>
          </a:p>
        </p:txBody>
      </p:sp>
      <p:sp>
        <p:nvSpPr>
          <p:cNvPr id="8" name="Shape 4"/>
          <p:cNvSpPr/>
          <p:nvPr/>
        </p:nvSpPr>
        <p:spPr>
          <a:xfrm>
            <a:off x="821531" y="1551179"/>
            <a:ext cx="3500438" cy="390395"/>
          </a:xfrm>
          <a:prstGeom prst="rect">
            <a:avLst/>
          </a:prstGeom>
          <a:solidFill>
            <a:srgbClr val="FFFFFF">
              <a:alpha val="50000"/>
            </a:srgbClr>
          </a:solidFill>
          <a:ln/>
        </p:spPr>
        <p:txBody>
          <a:bodyPr/>
          <a:lstStyle/>
          <a:p>
            <a:endParaRPr lang="en-US" sz="1000"/>
          </a:p>
        </p:txBody>
      </p:sp>
      <p:sp>
        <p:nvSpPr>
          <p:cNvPr id="9" name="Shape 5"/>
          <p:cNvSpPr/>
          <p:nvPr/>
        </p:nvSpPr>
        <p:spPr>
          <a:xfrm>
            <a:off x="821531" y="1551179"/>
            <a:ext cx="21431" cy="390395"/>
          </a:xfrm>
          <a:prstGeom prst="rect">
            <a:avLst/>
          </a:prstGeom>
          <a:solidFill>
            <a:srgbClr val="FF6B35"/>
          </a:solidFill>
          <a:ln/>
        </p:spPr>
        <p:txBody>
          <a:bodyPr/>
          <a:lstStyle/>
          <a:p>
            <a:endParaRPr lang="en-US" sz="1000"/>
          </a:p>
        </p:txBody>
      </p:sp>
      <p:sp>
        <p:nvSpPr>
          <p:cNvPr id="10" name="Text 6"/>
          <p:cNvSpPr/>
          <p:nvPr/>
        </p:nvSpPr>
        <p:spPr>
          <a:xfrm>
            <a:off x="892969" y="1622617"/>
            <a:ext cx="1154162" cy="110800"/>
          </a:xfrm>
          <a:prstGeom prst="rect">
            <a:avLst/>
          </a:prstGeom>
          <a:noFill/>
          <a:ln/>
        </p:spPr>
        <p:txBody>
          <a:bodyPr wrap="none" lIns="0" tIns="0" rIns="0" bIns="0" rtlCol="0" anchor="t">
            <a:spAutoFit/>
          </a:bodyPr>
          <a:lstStyle/>
          <a:p>
            <a:pPr marL="0" indent="0" algn="l">
              <a:lnSpc>
                <a:spcPts val="800"/>
              </a:lnSpc>
              <a:buNone/>
            </a:pPr>
            <a:r>
              <a:rPr lang="en-US" sz="1000" b="1" dirty="0">
                <a:solidFill>
                  <a:srgbClr val="0078D4"/>
                </a:solidFill>
              </a:rPr>
              <a:t>kubeadm-config.yaml</a:t>
            </a:r>
            <a:endParaRPr lang="en-US" sz="1000" dirty="0"/>
          </a:p>
        </p:txBody>
      </p:sp>
      <p:sp>
        <p:nvSpPr>
          <p:cNvPr id="11" name="Text 7"/>
          <p:cNvSpPr/>
          <p:nvPr/>
        </p:nvSpPr>
        <p:spPr>
          <a:xfrm>
            <a:off x="892969" y="1760134"/>
            <a:ext cx="2095125" cy="120418"/>
          </a:xfrm>
          <a:prstGeom prst="rect">
            <a:avLst/>
          </a:prstGeom>
          <a:noFill/>
          <a:ln/>
        </p:spPr>
        <p:txBody>
          <a:bodyPr wrap="none" lIns="0" tIns="0" rIns="0" bIns="0" rtlCol="0" anchor="t">
            <a:spAutoFit/>
          </a:bodyPr>
          <a:lstStyle/>
          <a:p>
            <a:pPr marL="0" indent="0" algn="l">
              <a:lnSpc>
                <a:spcPts val="900"/>
              </a:lnSpc>
              <a:buNone/>
            </a:pPr>
            <a:r>
              <a:rPr lang="en-US" sz="1000" dirty="0">
                <a:solidFill>
                  <a:srgbClr val="666666"/>
                </a:solidFill>
              </a:rPr>
              <a:t>Control plane initialization configuration</a:t>
            </a:r>
            <a:endParaRPr lang="en-US" sz="1000" dirty="0"/>
          </a:p>
        </p:txBody>
      </p:sp>
      <p:sp>
        <p:nvSpPr>
          <p:cNvPr id="12" name="Shape 8"/>
          <p:cNvSpPr/>
          <p:nvPr/>
        </p:nvSpPr>
        <p:spPr>
          <a:xfrm>
            <a:off x="821531" y="2013011"/>
            <a:ext cx="3500438" cy="390395"/>
          </a:xfrm>
          <a:prstGeom prst="rect">
            <a:avLst/>
          </a:prstGeom>
          <a:solidFill>
            <a:srgbClr val="FFFFFF">
              <a:alpha val="50000"/>
            </a:srgbClr>
          </a:solidFill>
          <a:ln/>
        </p:spPr>
        <p:txBody>
          <a:bodyPr/>
          <a:lstStyle/>
          <a:p>
            <a:endParaRPr lang="en-US" sz="1000"/>
          </a:p>
        </p:txBody>
      </p:sp>
      <p:sp>
        <p:nvSpPr>
          <p:cNvPr id="13" name="Shape 9"/>
          <p:cNvSpPr/>
          <p:nvPr/>
        </p:nvSpPr>
        <p:spPr>
          <a:xfrm>
            <a:off x="821531" y="2013011"/>
            <a:ext cx="21431" cy="390395"/>
          </a:xfrm>
          <a:prstGeom prst="rect">
            <a:avLst/>
          </a:prstGeom>
          <a:solidFill>
            <a:srgbClr val="FF6B35"/>
          </a:solidFill>
          <a:ln/>
        </p:spPr>
        <p:txBody>
          <a:bodyPr/>
          <a:lstStyle/>
          <a:p>
            <a:endParaRPr lang="en-US" sz="1000"/>
          </a:p>
        </p:txBody>
      </p:sp>
      <p:sp>
        <p:nvSpPr>
          <p:cNvPr id="14" name="Text 10"/>
          <p:cNvSpPr/>
          <p:nvPr/>
        </p:nvSpPr>
        <p:spPr>
          <a:xfrm>
            <a:off x="892969" y="2084449"/>
            <a:ext cx="870431" cy="110800"/>
          </a:xfrm>
          <a:prstGeom prst="rect">
            <a:avLst/>
          </a:prstGeom>
          <a:noFill/>
          <a:ln/>
        </p:spPr>
        <p:txBody>
          <a:bodyPr wrap="none" lIns="0" tIns="0" rIns="0" bIns="0" rtlCol="0" anchor="t">
            <a:spAutoFit/>
          </a:bodyPr>
          <a:lstStyle/>
          <a:p>
            <a:pPr marL="0" indent="0" algn="l">
              <a:lnSpc>
                <a:spcPts val="800"/>
              </a:lnSpc>
              <a:buNone/>
            </a:pPr>
            <a:r>
              <a:rPr lang="en-US" sz="1000" b="1" dirty="0">
                <a:solidFill>
                  <a:srgbClr val="0078D4"/>
                </a:solidFill>
              </a:rPr>
              <a:t>worker-setup.sh</a:t>
            </a:r>
            <a:endParaRPr lang="en-US" sz="1000" dirty="0"/>
          </a:p>
        </p:txBody>
      </p:sp>
      <p:sp>
        <p:nvSpPr>
          <p:cNvPr id="15" name="Text 11"/>
          <p:cNvSpPr/>
          <p:nvPr/>
        </p:nvSpPr>
        <p:spPr>
          <a:xfrm>
            <a:off x="892969" y="2221966"/>
            <a:ext cx="2265044" cy="120418"/>
          </a:xfrm>
          <a:prstGeom prst="rect">
            <a:avLst/>
          </a:prstGeom>
          <a:noFill/>
          <a:ln/>
        </p:spPr>
        <p:txBody>
          <a:bodyPr wrap="none" lIns="0" tIns="0" rIns="0" bIns="0" rtlCol="0" anchor="t">
            <a:spAutoFit/>
          </a:bodyPr>
          <a:lstStyle/>
          <a:p>
            <a:pPr marL="0" indent="0" algn="l">
              <a:lnSpc>
                <a:spcPts val="900"/>
              </a:lnSpc>
              <a:buNone/>
            </a:pPr>
            <a:r>
              <a:rPr lang="en-US" sz="1000" dirty="0">
                <a:solidFill>
                  <a:srgbClr val="666666"/>
                </a:solidFill>
              </a:rPr>
              <a:t>Worker node provisioning and setup scripts</a:t>
            </a:r>
            <a:endParaRPr lang="en-US" sz="1000" dirty="0"/>
          </a:p>
        </p:txBody>
      </p:sp>
      <p:sp>
        <p:nvSpPr>
          <p:cNvPr id="16" name="Shape 12"/>
          <p:cNvSpPr/>
          <p:nvPr/>
        </p:nvSpPr>
        <p:spPr>
          <a:xfrm>
            <a:off x="821531" y="2474844"/>
            <a:ext cx="3500438" cy="390395"/>
          </a:xfrm>
          <a:prstGeom prst="rect">
            <a:avLst/>
          </a:prstGeom>
          <a:solidFill>
            <a:srgbClr val="FFFFFF">
              <a:alpha val="50000"/>
            </a:srgbClr>
          </a:solidFill>
          <a:ln/>
        </p:spPr>
        <p:txBody>
          <a:bodyPr/>
          <a:lstStyle/>
          <a:p>
            <a:endParaRPr lang="en-US" sz="1000"/>
          </a:p>
        </p:txBody>
      </p:sp>
      <p:sp>
        <p:nvSpPr>
          <p:cNvPr id="17" name="Shape 13"/>
          <p:cNvSpPr/>
          <p:nvPr/>
        </p:nvSpPr>
        <p:spPr>
          <a:xfrm>
            <a:off x="821531" y="2474844"/>
            <a:ext cx="21431" cy="390395"/>
          </a:xfrm>
          <a:prstGeom prst="rect">
            <a:avLst/>
          </a:prstGeom>
          <a:solidFill>
            <a:srgbClr val="FF6B35"/>
          </a:solidFill>
          <a:ln/>
        </p:spPr>
        <p:txBody>
          <a:bodyPr/>
          <a:lstStyle/>
          <a:p>
            <a:endParaRPr lang="en-US" sz="1000"/>
          </a:p>
        </p:txBody>
      </p:sp>
      <p:sp>
        <p:nvSpPr>
          <p:cNvPr id="18" name="Text 14"/>
          <p:cNvSpPr/>
          <p:nvPr/>
        </p:nvSpPr>
        <p:spPr>
          <a:xfrm>
            <a:off x="892969" y="2546281"/>
            <a:ext cx="1266372" cy="110800"/>
          </a:xfrm>
          <a:prstGeom prst="rect">
            <a:avLst/>
          </a:prstGeom>
          <a:noFill/>
          <a:ln/>
        </p:spPr>
        <p:txBody>
          <a:bodyPr wrap="none" lIns="0" tIns="0" rIns="0" bIns="0" rtlCol="0" anchor="t">
            <a:spAutoFit/>
          </a:bodyPr>
          <a:lstStyle/>
          <a:p>
            <a:pPr marL="0" indent="0" algn="l">
              <a:lnSpc>
                <a:spcPts val="800"/>
              </a:lnSpc>
              <a:buNone/>
            </a:pPr>
            <a:r>
              <a:rPr lang="en-US" sz="1000" b="1" dirty="0">
                <a:solidFill>
                  <a:srgbClr val="0078D4"/>
                </a:solidFill>
              </a:rPr>
              <a:t>networking-config.yaml</a:t>
            </a:r>
            <a:endParaRPr lang="en-US" sz="1000" dirty="0"/>
          </a:p>
        </p:txBody>
      </p:sp>
      <p:sp>
        <p:nvSpPr>
          <p:cNvPr id="19" name="Text 15"/>
          <p:cNvSpPr/>
          <p:nvPr/>
        </p:nvSpPr>
        <p:spPr>
          <a:xfrm>
            <a:off x="892969" y="2683798"/>
            <a:ext cx="2282676" cy="120418"/>
          </a:xfrm>
          <a:prstGeom prst="rect">
            <a:avLst/>
          </a:prstGeom>
          <a:noFill/>
          <a:ln/>
        </p:spPr>
        <p:txBody>
          <a:bodyPr wrap="none" lIns="0" tIns="0" rIns="0" bIns="0" rtlCol="0" anchor="t">
            <a:spAutoFit/>
          </a:bodyPr>
          <a:lstStyle/>
          <a:p>
            <a:pPr marL="0" indent="0" algn="l">
              <a:lnSpc>
                <a:spcPts val="900"/>
              </a:lnSpc>
              <a:buNone/>
            </a:pPr>
            <a:r>
              <a:rPr lang="en-US" sz="1000" dirty="0">
                <a:solidFill>
                  <a:srgbClr val="666666"/>
                </a:solidFill>
              </a:rPr>
              <a:t>CNI plugin and network policy configuration</a:t>
            </a:r>
            <a:endParaRPr lang="en-US" sz="1000" dirty="0"/>
          </a:p>
        </p:txBody>
      </p:sp>
      <p:sp>
        <p:nvSpPr>
          <p:cNvPr id="20" name="Shape 16"/>
          <p:cNvSpPr/>
          <p:nvPr/>
        </p:nvSpPr>
        <p:spPr>
          <a:xfrm>
            <a:off x="821531" y="2936676"/>
            <a:ext cx="3500438" cy="390395"/>
          </a:xfrm>
          <a:prstGeom prst="rect">
            <a:avLst/>
          </a:prstGeom>
          <a:solidFill>
            <a:srgbClr val="FFFFFF">
              <a:alpha val="50000"/>
            </a:srgbClr>
          </a:solidFill>
          <a:ln/>
        </p:spPr>
        <p:txBody>
          <a:bodyPr/>
          <a:lstStyle/>
          <a:p>
            <a:endParaRPr lang="en-US" sz="1000"/>
          </a:p>
        </p:txBody>
      </p:sp>
      <p:sp>
        <p:nvSpPr>
          <p:cNvPr id="21" name="Shape 17"/>
          <p:cNvSpPr/>
          <p:nvPr/>
        </p:nvSpPr>
        <p:spPr>
          <a:xfrm>
            <a:off x="821531" y="2936676"/>
            <a:ext cx="21431" cy="390395"/>
          </a:xfrm>
          <a:prstGeom prst="rect">
            <a:avLst/>
          </a:prstGeom>
          <a:solidFill>
            <a:srgbClr val="FF6B35"/>
          </a:solidFill>
          <a:ln/>
        </p:spPr>
        <p:txBody>
          <a:bodyPr/>
          <a:lstStyle/>
          <a:p>
            <a:endParaRPr lang="en-US" sz="1000"/>
          </a:p>
        </p:txBody>
      </p:sp>
      <p:sp>
        <p:nvSpPr>
          <p:cNvPr id="22" name="Text 18"/>
          <p:cNvSpPr/>
          <p:nvPr/>
        </p:nvSpPr>
        <p:spPr>
          <a:xfrm>
            <a:off x="892969" y="3008114"/>
            <a:ext cx="1154162" cy="110800"/>
          </a:xfrm>
          <a:prstGeom prst="rect">
            <a:avLst/>
          </a:prstGeom>
          <a:noFill/>
          <a:ln/>
        </p:spPr>
        <p:txBody>
          <a:bodyPr wrap="none" lIns="0" tIns="0" rIns="0" bIns="0" rtlCol="0" anchor="t">
            <a:spAutoFit/>
          </a:bodyPr>
          <a:lstStyle/>
          <a:p>
            <a:pPr marL="0" indent="0" algn="l">
              <a:lnSpc>
                <a:spcPts val="800"/>
              </a:lnSpc>
              <a:buNone/>
            </a:pPr>
            <a:r>
              <a:rPr lang="en-US" sz="1000" b="1" dirty="0">
                <a:solidFill>
                  <a:srgbClr val="0078D4"/>
                </a:solidFill>
              </a:rPr>
              <a:t>security-policies.yaml</a:t>
            </a:r>
            <a:endParaRPr lang="en-US" sz="1000" dirty="0"/>
          </a:p>
        </p:txBody>
      </p:sp>
      <p:sp>
        <p:nvSpPr>
          <p:cNvPr id="23" name="Text 19"/>
          <p:cNvSpPr/>
          <p:nvPr/>
        </p:nvSpPr>
        <p:spPr>
          <a:xfrm>
            <a:off x="892969" y="3145631"/>
            <a:ext cx="2317942" cy="120418"/>
          </a:xfrm>
          <a:prstGeom prst="rect">
            <a:avLst/>
          </a:prstGeom>
          <a:noFill/>
          <a:ln/>
        </p:spPr>
        <p:txBody>
          <a:bodyPr wrap="none" lIns="0" tIns="0" rIns="0" bIns="0" rtlCol="0" anchor="t">
            <a:spAutoFit/>
          </a:bodyPr>
          <a:lstStyle/>
          <a:p>
            <a:pPr marL="0" indent="0" algn="l">
              <a:lnSpc>
                <a:spcPts val="900"/>
              </a:lnSpc>
              <a:buNone/>
            </a:pPr>
            <a:r>
              <a:rPr lang="en-US" sz="1000" dirty="0">
                <a:solidFill>
                  <a:srgbClr val="666666"/>
                </a:solidFill>
              </a:rPr>
              <a:t>RBAC, pod security policies, network policies</a:t>
            </a:r>
            <a:endParaRPr lang="en-US" sz="1000" dirty="0"/>
          </a:p>
        </p:txBody>
      </p:sp>
      <p:sp>
        <p:nvSpPr>
          <p:cNvPr id="24" name="Shape 20"/>
          <p:cNvSpPr/>
          <p:nvPr/>
        </p:nvSpPr>
        <p:spPr>
          <a:xfrm>
            <a:off x="821531" y="3398508"/>
            <a:ext cx="3500438" cy="390395"/>
          </a:xfrm>
          <a:prstGeom prst="rect">
            <a:avLst/>
          </a:prstGeom>
          <a:solidFill>
            <a:srgbClr val="FFFFFF">
              <a:alpha val="50000"/>
            </a:srgbClr>
          </a:solidFill>
          <a:ln/>
        </p:spPr>
        <p:txBody>
          <a:bodyPr/>
          <a:lstStyle/>
          <a:p>
            <a:endParaRPr lang="en-US" sz="1000"/>
          </a:p>
        </p:txBody>
      </p:sp>
      <p:sp>
        <p:nvSpPr>
          <p:cNvPr id="25" name="Shape 21"/>
          <p:cNvSpPr/>
          <p:nvPr/>
        </p:nvSpPr>
        <p:spPr>
          <a:xfrm>
            <a:off x="821531" y="3398508"/>
            <a:ext cx="21431" cy="390395"/>
          </a:xfrm>
          <a:prstGeom prst="rect">
            <a:avLst/>
          </a:prstGeom>
          <a:solidFill>
            <a:srgbClr val="FF6B35"/>
          </a:solidFill>
          <a:ln/>
        </p:spPr>
        <p:txBody>
          <a:bodyPr/>
          <a:lstStyle/>
          <a:p>
            <a:endParaRPr lang="en-US" sz="1000"/>
          </a:p>
        </p:txBody>
      </p:sp>
      <p:sp>
        <p:nvSpPr>
          <p:cNvPr id="26" name="Text 22"/>
          <p:cNvSpPr/>
          <p:nvPr/>
        </p:nvSpPr>
        <p:spPr>
          <a:xfrm>
            <a:off x="892969" y="3469946"/>
            <a:ext cx="1199046" cy="110800"/>
          </a:xfrm>
          <a:prstGeom prst="rect">
            <a:avLst/>
          </a:prstGeom>
          <a:noFill/>
          <a:ln/>
        </p:spPr>
        <p:txBody>
          <a:bodyPr wrap="none" lIns="0" tIns="0" rIns="0" bIns="0" rtlCol="0" anchor="t">
            <a:spAutoFit/>
          </a:bodyPr>
          <a:lstStyle/>
          <a:p>
            <a:pPr marL="0" indent="0" algn="l">
              <a:lnSpc>
                <a:spcPts val="800"/>
              </a:lnSpc>
              <a:buNone/>
            </a:pPr>
            <a:r>
              <a:rPr lang="en-US" sz="1000" b="1" dirty="0">
                <a:solidFill>
                  <a:srgbClr val="0078D4"/>
                </a:solidFill>
              </a:rPr>
              <a:t>monitoring-stack.yaml</a:t>
            </a:r>
            <a:endParaRPr lang="en-US" sz="1000" dirty="0"/>
          </a:p>
        </p:txBody>
      </p:sp>
      <p:sp>
        <p:nvSpPr>
          <p:cNvPr id="27" name="Text 23"/>
          <p:cNvSpPr/>
          <p:nvPr/>
        </p:nvSpPr>
        <p:spPr>
          <a:xfrm>
            <a:off x="892969" y="3607463"/>
            <a:ext cx="2091919" cy="120418"/>
          </a:xfrm>
          <a:prstGeom prst="rect">
            <a:avLst/>
          </a:prstGeom>
          <a:noFill/>
          <a:ln/>
        </p:spPr>
        <p:txBody>
          <a:bodyPr wrap="none" lIns="0" tIns="0" rIns="0" bIns="0" rtlCol="0" anchor="t">
            <a:spAutoFit/>
          </a:bodyPr>
          <a:lstStyle/>
          <a:p>
            <a:pPr marL="0" indent="0" algn="l">
              <a:lnSpc>
                <a:spcPts val="900"/>
              </a:lnSpc>
              <a:buNone/>
            </a:pPr>
            <a:r>
              <a:rPr lang="en-US" sz="1000" dirty="0">
                <a:solidFill>
                  <a:srgbClr val="666666"/>
                </a:solidFill>
              </a:rPr>
              <a:t>Prometheus, Grafana, and logging setup</a:t>
            </a:r>
            <a:endParaRPr lang="en-US" sz="1000" dirty="0"/>
          </a:p>
        </p:txBody>
      </p:sp>
      <p:sp>
        <p:nvSpPr>
          <p:cNvPr id="28" name="Shape 24"/>
          <p:cNvSpPr/>
          <p:nvPr/>
        </p:nvSpPr>
        <p:spPr>
          <a:xfrm>
            <a:off x="821531" y="3860341"/>
            <a:ext cx="3500438" cy="390395"/>
          </a:xfrm>
          <a:prstGeom prst="rect">
            <a:avLst/>
          </a:prstGeom>
          <a:solidFill>
            <a:srgbClr val="FFFFFF">
              <a:alpha val="50000"/>
            </a:srgbClr>
          </a:solidFill>
          <a:ln/>
        </p:spPr>
        <p:txBody>
          <a:bodyPr/>
          <a:lstStyle/>
          <a:p>
            <a:endParaRPr lang="en-US" sz="1000"/>
          </a:p>
        </p:txBody>
      </p:sp>
      <p:sp>
        <p:nvSpPr>
          <p:cNvPr id="29" name="Shape 25"/>
          <p:cNvSpPr/>
          <p:nvPr/>
        </p:nvSpPr>
        <p:spPr>
          <a:xfrm>
            <a:off x="821531" y="3860341"/>
            <a:ext cx="21431" cy="390395"/>
          </a:xfrm>
          <a:prstGeom prst="rect">
            <a:avLst/>
          </a:prstGeom>
          <a:solidFill>
            <a:srgbClr val="FF6B35"/>
          </a:solidFill>
          <a:ln/>
        </p:spPr>
        <p:txBody>
          <a:bodyPr/>
          <a:lstStyle/>
          <a:p>
            <a:endParaRPr lang="en-US" sz="1000"/>
          </a:p>
        </p:txBody>
      </p:sp>
      <p:sp>
        <p:nvSpPr>
          <p:cNvPr id="30" name="Text 26"/>
          <p:cNvSpPr/>
          <p:nvPr/>
        </p:nvSpPr>
        <p:spPr>
          <a:xfrm>
            <a:off x="892969" y="3931778"/>
            <a:ext cx="1149354" cy="110800"/>
          </a:xfrm>
          <a:prstGeom prst="rect">
            <a:avLst/>
          </a:prstGeom>
          <a:noFill/>
          <a:ln/>
        </p:spPr>
        <p:txBody>
          <a:bodyPr wrap="none" lIns="0" tIns="0" rIns="0" bIns="0" rtlCol="0" anchor="t">
            <a:spAutoFit/>
          </a:bodyPr>
          <a:lstStyle/>
          <a:p>
            <a:pPr marL="0" indent="0" algn="l">
              <a:lnSpc>
                <a:spcPts val="800"/>
              </a:lnSpc>
              <a:buNone/>
            </a:pPr>
            <a:r>
              <a:rPr lang="en-US" sz="1000" b="1" dirty="0">
                <a:solidFill>
                  <a:srgbClr val="0078D4"/>
                </a:solidFill>
              </a:rPr>
              <a:t>backup-strategy.yaml</a:t>
            </a:r>
            <a:endParaRPr lang="en-US" sz="1000" dirty="0"/>
          </a:p>
        </p:txBody>
      </p:sp>
      <p:sp>
        <p:nvSpPr>
          <p:cNvPr id="31" name="Text 27"/>
          <p:cNvSpPr/>
          <p:nvPr/>
        </p:nvSpPr>
        <p:spPr>
          <a:xfrm>
            <a:off x="892969" y="4069295"/>
            <a:ext cx="2505494" cy="120418"/>
          </a:xfrm>
          <a:prstGeom prst="rect">
            <a:avLst/>
          </a:prstGeom>
          <a:noFill/>
          <a:ln/>
        </p:spPr>
        <p:txBody>
          <a:bodyPr wrap="none" lIns="0" tIns="0" rIns="0" bIns="0" rtlCol="0" anchor="t">
            <a:spAutoFit/>
          </a:bodyPr>
          <a:lstStyle/>
          <a:p>
            <a:pPr marL="0" indent="0" algn="l">
              <a:lnSpc>
                <a:spcPts val="900"/>
              </a:lnSpc>
              <a:buNone/>
            </a:pPr>
            <a:r>
              <a:rPr lang="en-US" sz="1000" dirty="0">
                <a:solidFill>
                  <a:srgbClr val="666666"/>
                </a:solidFill>
              </a:rPr>
              <a:t>etcd backup and disaster recovery configuration</a:t>
            </a:r>
            <a:endParaRPr lang="en-US" sz="1000" dirty="0"/>
          </a:p>
        </p:txBody>
      </p:sp>
      <p:sp>
        <p:nvSpPr>
          <p:cNvPr id="32" name="Shape 28"/>
          <p:cNvSpPr/>
          <p:nvPr/>
        </p:nvSpPr>
        <p:spPr>
          <a:xfrm>
            <a:off x="714375" y="4465048"/>
            <a:ext cx="3714750" cy="437555"/>
          </a:xfrm>
          <a:prstGeom prst="rect">
            <a:avLst/>
          </a:prstGeom>
          <a:solidFill>
            <a:srgbClr val="FF6B35">
              <a:alpha val="5000"/>
            </a:srgbClr>
          </a:solidFill>
          <a:ln w="18288">
            <a:solidFill>
              <a:srgbClr val="FF6B35"/>
            </a:solidFill>
            <a:prstDash val="solid"/>
          </a:ln>
        </p:spPr>
        <p:txBody>
          <a:bodyPr/>
          <a:lstStyle/>
          <a:p>
            <a:endParaRPr lang="en-US" sz="1000"/>
          </a:p>
        </p:txBody>
      </p:sp>
      <p:sp>
        <p:nvSpPr>
          <p:cNvPr id="33" name="Text 29"/>
          <p:cNvSpPr/>
          <p:nvPr/>
        </p:nvSpPr>
        <p:spPr>
          <a:xfrm>
            <a:off x="821531" y="4615960"/>
            <a:ext cx="999504" cy="101182"/>
          </a:xfrm>
          <a:prstGeom prst="rect">
            <a:avLst/>
          </a:prstGeom>
          <a:noFill/>
          <a:ln/>
        </p:spPr>
        <p:txBody>
          <a:bodyPr wrap="none" lIns="0" tIns="0" rIns="0" bIns="0" rtlCol="0" anchor="t">
            <a:spAutoFit/>
          </a:bodyPr>
          <a:lstStyle/>
          <a:p>
            <a:pPr marL="0" indent="0" algn="l">
              <a:lnSpc>
                <a:spcPts val="700"/>
              </a:lnSpc>
              <a:buNone/>
            </a:pPr>
            <a:r>
              <a:rPr lang="en-US" sz="1000" b="1" kern="0" spc="1" dirty="0">
                <a:solidFill>
                  <a:srgbClr val="FF6B35"/>
                </a:solidFill>
              </a:rPr>
              <a:t>Configuration Files</a:t>
            </a:r>
            <a:endParaRPr lang="en-US" sz="1000" dirty="0"/>
          </a:p>
        </p:txBody>
      </p:sp>
      <p:sp>
        <p:nvSpPr>
          <p:cNvPr id="34" name="Text 30"/>
          <p:cNvSpPr/>
          <p:nvPr/>
        </p:nvSpPr>
        <p:spPr>
          <a:xfrm>
            <a:off x="4126403" y="4572204"/>
            <a:ext cx="195566" cy="168508"/>
          </a:xfrm>
          <a:prstGeom prst="rect">
            <a:avLst/>
          </a:prstGeom>
          <a:noFill/>
          <a:ln/>
        </p:spPr>
        <p:txBody>
          <a:bodyPr wrap="none" lIns="0" tIns="0" rIns="0" bIns="0" rtlCol="0" anchor="t">
            <a:spAutoFit/>
          </a:bodyPr>
          <a:lstStyle/>
          <a:p>
            <a:pPr marL="0" indent="0" algn="r">
              <a:lnSpc>
                <a:spcPts val="1400"/>
              </a:lnSpc>
              <a:buNone/>
            </a:pPr>
            <a:r>
              <a:rPr lang="en-US" sz="1000" b="1" dirty="0">
                <a:solidFill>
                  <a:srgbClr val="FF6B35"/>
                </a:solidFill>
              </a:rPr>
              <a:t>20+</a:t>
            </a:r>
            <a:endParaRPr lang="en-US" sz="1000" dirty="0"/>
          </a:p>
        </p:txBody>
      </p:sp>
      <p:sp>
        <p:nvSpPr>
          <p:cNvPr id="35" name="Shape 31"/>
          <p:cNvSpPr/>
          <p:nvPr/>
        </p:nvSpPr>
        <p:spPr>
          <a:xfrm>
            <a:off x="4714875" y="1117196"/>
            <a:ext cx="3714750" cy="326827"/>
          </a:xfrm>
          <a:prstGeom prst="rect">
            <a:avLst/>
          </a:prstGeom>
          <a:solidFill>
            <a:srgbClr val="00BCF2">
              <a:alpha val="10000"/>
            </a:srgbClr>
          </a:solidFill>
          <a:ln/>
        </p:spPr>
        <p:txBody>
          <a:bodyPr/>
          <a:lstStyle/>
          <a:p>
            <a:endParaRPr lang="en-US" sz="1000"/>
          </a:p>
        </p:txBody>
      </p:sp>
      <p:sp>
        <p:nvSpPr>
          <p:cNvPr id="36" name="Shape 32"/>
          <p:cNvSpPr/>
          <p:nvPr/>
        </p:nvSpPr>
        <p:spPr>
          <a:xfrm>
            <a:off x="4714875" y="1117196"/>
            <a:ext cx="28575" cy="326827"/>
          </a:xfrm>
          <a:prstGeom prst="rect">
            <a:avLst/>
          </a:prstGeom>
          <a:solidFill>
            <a:srgbClr val="00BCF2"/>
          </a:solidFill>
          <a:ln/>
        </p:spPr>
        <p:txBody>
          <a:bodyPr/>
          <a:lstStyle/>
          <a:p>
            <a:endParaRPr lang="en-US" sz="1000"/>
          </a:p>
        </p:txBody>
      </p:sp>
      <p:sp>
        <p:nvSpPr>
          <p:cNvPr id="37" name="Text 33"/>
          <p:cNvSpPr/>
          <p:nvPr/>
        </p:nvSpPr>
        <p:spPr>
          <a:xfrm>
            <a:off x="4714875" y="1117196"/>
            <a:ext cx="3714750" cy="347275"/>
          </a:xfrm>
          <a:prstGeom prst="rect">
            <a:avLst/>
          </a:prstGeom>
          <a:noFill/>
          <a:ln/>
        </p:spPr>
        <p:txBody>
          <a:bodyPr wrap="square" lIns="127508" tIns="102108" rIns="127508" bIns="102108" rtlCol="0" anchor="t">
            <a:spAutoFit/>
          </a:bodyPr>
          <a:lstStyle/>
          <a:p>
            <a:pPr marL="0" indent="0" algn="l">
              <a:lnSpc>
                <a:spcPts val="1100"/>
              </a:lnSpc>
              <a:buNone/>
            </a:pPr>
            <a:r>
              <a:rPr lang="en-US" sz="1000" b="1" kern="0" spc="1" dirty="0">
                <a:solidFill>
                  <a:srgbClr val="00BCF2"/>
                </a:solidFill>
              </a:rPr>
              <a:t>Azure Kubernetes Service (AKS)</a:t>
            </a:r>
            <a:endParaRPr lang="en-US" sz="1000" dirty="0"/>
          </a:p>
        </p:txBody>
      </p:sp>
      <p:sp>
        <p:nvSpPr>
          <p:cNvPr id="38" name="Shape 34"/>
          <p:cNvSpPr/>
          <p:nvPr/>
        </p:nvSpPr>
        <p:spPr>
          <a:xfrm>
            <a:off x="4822031" y="1551179"/>
            <a:ext cx="3500438" cy="390395"/>
          </a:xfrm>
          <a:prstGeom prst="rect">
            <a:avLst/>
          </a:prstGeom>
          <a:solidFill>
            <a:srgbClr val="FFFFFF">
              <a:alpha val="50000"/>
            </a:srgbClr>
          </a:solidFill>
          <a:ln/>
        </p:spPr>
        <p:txBody>
          <a:bodyPr/>
          <a:lstStyle/>
          <a:p>
            <a:endParaRPr lang="en-US" sz="1000"/>
          </a:p>
        </p:txBody>
      </p:sp>
      <p:sp>
        <p:nvSpPr>
          <p:cNvPr id="39" name="Shape 35"/>
          <p:cNvSpPr/>
          <p:nvPr/>
        </p:nvSpPr>
        <p:spPr>
          <a:xfrm>
            <a:off x="4822031" y="1551179"/>
            <a:ext cx="21431" cy="390395"/>
          </a:xfrm>
          <a:prstGeom prst="rect">
            <a:avLst/>
          </a:prstGeom>
          <a:solidFill>
            <a:srgbClr val="00BCF2"/>
          </a:solidFill>
          <a:ln/>
        </p:spPr>
        <p:txBody>
          <a:bodyPr/>
          <a:lstStyle/>
          <a:p>
            <a:endParaRPr lang="en-US" sz="1000"/>
          </a:p>
        </p:txBody>
      </p:sp>
      <p:sp>
        <p:nvSpPr>
          <p:cNvPr id="40" name="Text 36"/>
          <p:cNvSpPr/>
          <p:nvPr/>
        </p:nvSpPr>
        <p:spPr>
          <a:xfrm>
            <a:off x="4893469" y="1622617"/>
            <a:ext cx="386324" cy="110800"/>
          </a:xfrm>
          <a:prstGeom prst="rect">
            <a:avLst/>
          </a:prstGeom>
          <a:noFill/>
          <a:ln/>
        </p:spPr>
        <p:txBody>
          <a:bodyPr wrap="none" lIns="0" tIns="0" rIns="0" bIns="0" rtlCol="0" anchor="t">
            <a:spAutoFit/>
          </a:bodyPr>
          <a:lstStyle/>
          <a:p>
            <a:pPr marL="0" indent="0" algn="l">
              <a:lnSpc>
                <a:spcPts val="800"/>
              </a:lnSpc>
              <a:buNone/>
            </a:pPr>
            <a:r>
              <a:rPr lang="en-US" sz="1000" b="1" dirty="0">
                <a:solidFill>
                  <a:srgbClr val="0078D4"/>
                </a:solidFill>
              </a:rPr>
              <a:t>main.tf</a:t>
            </a:r>
            <a:endParaRPr lang="en-US" sz="1000" dirty="0"/>
          </a:p>
        </p:txBody>
      </p:sp>
      <p:sp>
        <p:nvSpPr>
          <p:cNvPr id="41" name="Text 37"/>
          <p:cNvSpPr/>
          <p:nvPr/>
        </p:nvSpPr>
        <p:spPr>
          <a:xfrm>
            <a:off x="4893469" y="1760134"/>
            <a:ext cx="2981585" cy="120418"/>
          </a:xfrm>
          <a:prstGeom prst="rect">
            <a:avLst/>
          </a:prstGeom>
          <a:noFill/>
          <a:ln/>
        </p:spPr>
        <p:txBody>
          <a:bodyPr wrap="none" lIns="0" tIns="0" rIns="0" bIns="0" rtlCol="0" anchor="t">
            <a:spAutoFit/>
          </a:bodyPr>
          <a:lstStyle/>
          <a:p>
            <a:pPr marL="0" indent="0" algn="l">
              <a:lnSpc>
                <a:spcPts val="900"/>
              </a:lnSpc>
              <a:buNone/>
            </a:pPr>
            <a:r>
              <a:rPr lang="en-US" sz="1000" dirty="0">
                <a:solidFill>
                  <a:srgbClr val="666666"/>
                </a:solidFill>
              </a:rPr>
              <a:t>Single Terraform file defining entire cluster infrastructure</a:t>
            </a:r>
            <a:endParaRPr lang="en-US" sz="1000" dirty="0"/>
          </a:p>
        </p:txBody>
      </p:sp>
      <p:sp>
        <p:nvSpPr>
          <p:cNvPr id="42" name="Shape 38"/>
          <p:cNvSpPr/>
          <p:nvPr/>
        </p:nvSpPr>
        <p:spPr>
          <a:xfrm>
            <a:off x="4822031" y="2013011"/>
            <a:ext cx="3500438" cy="390395"/>
          </a:xfrm>
          <a:prstGeom prst="rect">
            <a:avLst/>
          </a:prstGeom>
          <a:solidFill>
            <a:srgbClr val="FFFFFF">
              <a:alpha val="50000"/>
            </a:srgbClr>
          </a:solidFill>
          <a:ln/>
        </p:spPr>
        <p:txBody>
          <a:bodyPr/>
          <a:lstStyle/>
          <a:p>
            <a:endParaRPr lang="en-US" sz="1000"/>
          </a:p>
        </p:txBody>
      </p:sp>
      <p:sp>
        <p:nvSpPr>
          <p:cNvPr id="43" name="Shape 39"/>
          <p:cNvSpPr/>
          <p:nvPr/>
        </p:nvSpPr>
        <p:spPr>
          <a:xfrm>
            <a:off x="4822031" y="2013011"/>
            <a:ext cx="21431" cy="390395"/>
          </a:xfrm>
          <a:prstGeom prst="rect">
            <a:avLst/>
          </a:prstGeom>
          <a:solidFill>
            <a:srgbClr val="00BCF2"/>
          </a:solidFill>
          <a:ln/>
        </p:spPr>
        <p:txBody>
          <a:bodyPr/>
          <a:lstStyle/>
          <a:p>
            <a:endParaRPr lang="en-US" sz="1000"/>
          </a:p>
        </p:txBody>
      </p:sp>
      <p:sp>
        <p:nvSpPr>
          <p:cNvPr id="44" name="Text 40"/>
          <p:cNvSpPr/>
          <p:nvPr/>
        </p:nvSpPr>
        <p:spPr>
          <a:xfrm>
            <a:off x="4893469" y="2084449"/>
            <a:ext cx="597921" cy="110800"/>
          </a:xfrm>
          <a:prstGeom prst="rect">
            <a:avLst/>
          </a:prstGeom>
          <a:noFill/>
          <a:ln/>
        </p:spPr>
        <p:txBody>
          <a:bodyPr wrap="none" lIns="0" tIns="0" rIns="0" bIns="0" rtlCol="0" anchor="t">
            <a:spAutoFit/>
          </a:bodyPr>
          <a:lstStyle/>
          <a:p>
            <a:pPr marL="0" indent="0" algn="l">
              <a:lnSpc>
                <a:spcPts val="800"/>
              </a:lnSpc>
              <a:buNone/>
            </a:pPr>
            <a:r>
              <a:rPr lang="en-US" sz="1000" b="1" dirty="0">
                <a:solidFill>
                  <a:srgbClr val="0078D4"/>
                </a:solidFill>
              </a:rPr>
              <a:t>variables.tf</a:t>
            </a:r>
            <a:endParaRPr lang="en-US" sz="1000" dirty="0"/>
          </a:p>
        </p:txBody>
      </p:sp>
      <p:sp>
        <p:nvSpPr>
          <p:cNvPr id="45" name="Text 41"/>
          <p:cNvSpPr/>
          <p:nvPr/>
        </p:nvSpPr>
        <p:spPr>
          <a:xfrm>
            <a:off x="4893469" y="2221966"/>
            <a:ext cx="2430152" cy="120418"/>
          </a:xfrm>
          <a:prstGeom prst="rect">
            <a:avLst/>
          </a:prstGeom>
          <a:noFill/>
          <a:ln/>
        </p:spPr>
        <p:txBody>
          <a:bodyPr wrap="none" lIns="0" tIns="0" rIns="0" bIns="0" rtlCol="0" anchor="t">
            <a:spAutoFit/>
          </a:bodyPr>
          <a:lstStyle/>
          <a:p>
            <a:pPr marL="0" indent="0" algn="l">
              <a:lnSpc>
                <a:spcPts val="900"/>
              </a:lnSpc>
              <a:buNone/>
            </a:pPr>
            <a:r>
              <a:rPr lang="en-US" sz="1000" dirty="0">
                <a:solidFill>
                  <a:srgbClr val="666666"/>
                </a:solidFill>
              </a:rPr>
              <a:t>Parameterized configuration for customization</a:t>
            </a:r>
            <a:endParaRPr lang="en-US" sz="1000" dirty="0"/>
          </a:p>
        </p:txBody>
      </p:sp>
      <p:sp>
        <p:nvSpPr>
          <p:cNvPr id="46" name="Shape 42"/>
          <p:cNvSpPr/>
          <p:nvPr/>
        </p:nvSpPr>
        <p:spPr>
          <a:xfrm>
            <a:off x="4822031" y="2474844"/>
            <a:ext cx="3500438" cy="390395"/>
          </a:xfrm>
          <a:prstGeom prst="rect">
            <a:avLst/>
          </a:prstGeom>
          <a:solidFill>
            <a:srgbClr val="FFFFFF">
              <a:alpha val="50000"/>
            </a:srgbClr>
          </a:solidFill>
          <a:ln/>
        </p:spPr>
        <p:txBody>
          <a:bodyPr/>
          <a:lstStyle/>
          <a:p>
            <a:endParaRPr lang="en-US" sz="1000"/>
          </a:p>
        </p:txBody>
      </p:sp>
      <p:sp>
        <p:nvSpPr>
          <p:cNvPr id="47" name="Shape 43"/>
          <p:cNvSpPr/>
          <p:nvPr/>
        </p:nvSpPr>
        <p:spPr>
          <a:xfrm>
            <a:off x="4822031" y="2474844"/>
            <a:ext cx="21431" cy="390395"/>
          </a:xfrm>
          <a:prstGeom prst="rect">
            <a:avLst/>
          </a:prstGeom>
          <a:solidFill>
            <a:srgbClr val="00BCF2"/>
          </a:solidFill>
          <a:ln/>
        </p:spPr>
        <p:txBody>
          <a:bodyPr/>
          <a:lstStyle/>
          <a:p>
            <a:endParaRPr lang="en-US" sz="1000"/>
          </a:p>
        </p:txBody>
      </p:sp>
      <p:sp>
        <p:nvSpPr>
          <p:cNvPr id="48" name="Text 44"/>
          <p:cNvSpPr/>
          <p:nvPr/>
        </p:nvSpPr>
        <p:spPr>
          <a:xfrm>
            <a:off x="4893469" y="2546281"/>
            <a:ext cx="535403" cy="110800"/>
          </a:xfrm>
          <a:prstGeom prst="rect">
            <a:avLst/>
          </a:prstGeom>
          <a:noFill/>
          <a:ln/>
        </p:spPr>
        <p:txBody>
          <a:bodyPr wrap="none" lIns="0" tIns="0" rIns="0" bIns="0" rtlCol="0" anchor="t">
            <a:spAutoFit/>
          </a:bodyPr>
          <a:lstStyle/>
          <a:p>
            <a:pPr marL="0" indent="0" algn="l">
              <a:lnSpc>
                <a:spcPts val="800"/>
              </a:lnSpc>
              <a:buNone/>
            </a:pPr>
            <a:r>
              <a:rPr lang="en-US" sz="1000" b="1" dirty="0">
                <a:solidFill>
                  <a:srgbClr val="0078D4"/>
                </a:solidFill>
              </a:rPr>
              <a:t>outputs.tf</a:t>
            </a:r>
            <a:endParaRPr lang="en-US" sz="1000" dirty="0"/>
          </a:p>
        </p:txBody>
      </p:sp>
      <p:sp>
        <p:nvSpPr>
          <p:cNvPr id="49" name="Text 45"/>
          <p:cNvSpPr/>
          <p:nvPr/>
        </p:nvSpPr>
        <p:spPr>
          <a:xfrm>
            <a:off x="4893469" y="2683798"/>
            <a:ext cx="2202526" cy="120418"/>
          </a:xfrm>
          <a:prstGeom prst="rect">
            <a:avLst/>
          </a:prstGeom>
          <a:noFill/>
          <a:ln/>
        </p:spPr>
        <p:txBody>
          <a:bodyPr wrap="none" lIns="0" tIns="0" rIns="0" bIns="0" rtlCol="0" anchor="t">
            <a:spAutoFit/>
          </a:bodyPr>
          <a:lstStyle/>
          <a:p>
            <a:pPr marL="0" indent="0" algn="l">
              <a:lnSpc>
                <a:spcPts val="900"/>
              </a:lnSpc>
              <a:buNone/>
            </a:pPr>
            <a:r>
              <a:rPr lang="en-US" sz="1000" dirty="0">
                <a:solidFill>
                  <a:srgbClr val="666666"/>
                </a:solidFill>
              </a:rPr>
              <a:t>Cluster access information and credentials</a:t>
            </a:r>
            <a:endParaRPr lang="en-US" sz="1000" dirty="0"/>
          </a:p>
        </p:txBody>
      </p:sp>
      <p:sp>
        <p:nvSpPr>
          <p:cNvPr id="50" name="Shape 46"/>
          <p:cNvSpPr/>
          <p:nvPr/>
        </p:nvSpPr>
        <p:spPr>
          <a:xfrm>
            <a:off x="4822031" y="2936676"/>
            <a:ext cx="3500438" cy="390395"/>
          </a:xfrm>
          <a:prstGeom prst="rect">
            <a:avLst/>
          </a:prstGeom>
          <a:solidFill>
            <a:srgbClr val="FFFFFF">
              <a:alpha val="50000"/>
            </a:srgbClr>
          </a:solidFill>
          <a:ln/>
        </p:spPr>
        <p:txBody>
          <a:bodyPr/>
          <a:lstStyle/>
          <a:p>
            <a:endParaRPr lang="en-US" sz="1000"/>
          </a:p>
        </p:txBody>
      </p:sp>
      <p:sp>
        <p:nvSpPr>
          <p:cNvPr id="51" name="Shape 47"/>
          <p:cNvSpPr/>
          <p:nvPr/>
        </p:nvSpPr>
        <p:spPr>
          <a:xfrm>
            <a:off x="4822031" y="2936676"/>
            <a:ext cx="21431" cy="390395"/>
          </a:xfrm>
          <a:prstGeom prst="rect">
            <a:avLst/>
          </a:prstGeom>
          <a:solidFill>
            <a:srgbClr val="00BCF2"/>
          </a:solidFill>
          <a:ln/>
        </p:spPr>
        <p:txBody>
          <a:bodyPr/>
          <a:lstStyle/>
          <a:p>
            <a:endParaRPr lang="en-US" sz="1000"/>
          </a:p>
        </p:txBody>
      </p:sp>
      <p:sp>
        <p:nvSpPr>
          <p:cNvPr id="52" name="Text 48"/>
          <p:cNvSpPr/>
          <p:nvPr/>
        </p:nvSpPr>
        <p:spPr>
          <a:xfrm>
            <a:off x="4893469" y="3008114"/>
            <a:ext cx="857607" cy="110800"/>
          </a:xfrm>
          <a:prstGeom prst="rect">
            <a:avLst/>
          </a:prstGeom>
          <a:noFill/>
          <a:ln/>
        </p:spPr>
        <p:txBody>
          <a:bodyPr wrap="none" lIns="0" tIns="0" rIns="0" bIns="0" rtlCol="0" anchor="t">
            <a:spAutoFit/>
          </a:bodyPr>
          <a:lstStyle/>
          <a:p>
            <a:pPr marL="0" indent="0" algn="l">
              <a:lnSpc>
                <a:spcPts val="800"/>
              </a:lnSpc>
              <a:buNone/>
            </a:pPr>
            <a:r>
              <a:rPr lang="en-US" sz="1000" b="1" dirty="0">
                <a:solidFill>
                  <a:srgbClr val="0078D4"/>
                </a:solidFill>
              </a:rPr>
              <a:t>terraform.tfvars</a:t>
            </a:r>
            <a:endParaRPr lang="en-US" sz="1000" dirty="0"/>
          </a:p>
        </p:txBody>
      </p:sp>
      <p:sp>
        <p:nvSpPr>
          <p:cNvPr id="53" name="Text 49"/>
          <p:cNvSpPr/>
          <p:nvPr/>
        </p:nvSpPr>
        <p:spPr>
          <a:xfrm>
            <a:off x="4893469" y="3145631"/>
            <a:ext cx="1897955" cy="120418"/>
          </a:xfrm>
          <a:prstGeom prst="rect">
            <a:avLst/>
          </a:prstGeom>
          <a:noFill/>
          <a:ln/>
        </p:spPr>
        <p:txBody>
          <a:bodyPr wrap="none" lIns="0" tIns="0" rIns="0" bIns="0" rtlCol="0" anchor="t">
            <a:spAutoFit/>
          </a:bodyPr>
          <a:lstStyle/>
          <a:p>
            <a:pPr marL="0" indent="0" algn="l">
              <a:lnSpc>
                <a:spcPts val="900"/>
              </a:lnSpc>
              <a:buNone/>
            </a:pPr>
            <a:r>
              <a:rPr lang="en-US" sz="1000" dirty="0">
                <a:solidFill>
                  <a:srgbClr val="666666"/>
                </a:solidFill>
              </a:rPr>
              <a:t>Environment-specific variable values</a:t>
            </a:r>
            <a:endParaRPr lang="en-US" sz="1000" dirty="0"/>
          </a:p>
        </p:txBody>
      </p:sp>
      <p:sp>
        <p:nvSpPr>
          <p:cNvPr id="54" name="Text 50"/>
          <p:cNvSpPr/>
          <p:nvPr/>
        </p:nvSpPr>
        <p:spPr>
          <a:xfrm>
            <a:off x="4714875" y="3577102"/>
            <a:ext cx="3714750" cy="581057"/>
          </a:xfrm>
          <a:prstGeom prst="rect">
            <a:avLst/>
          </a:prstGeom>
          <a:noFill/>
          <a:ln/>
        </p:spPr>
        <p:txBody>
          <a:bodyPr wrap="square" lIns="127508" tIns="0" rIns="127508" bIns="0" rtlCol="0" anchor="t">
            <a:spAutoFit/>
          </a:bodyPr>
          <a:lstStyle/>
          <a:p>
            <a:pPr marL="0" indent="0" algn="l">
              <a:lnSpc>
                <a:spcPts val="900"/>
              </a:lnSpc>
              <a:buNone/>
            </a:pPr>
            <a:r>
              <a:rPr lang="en-US" sz="1000" b="1" dirty="0">
                <a:solidFill>
                  <a:srgbClr val="00BCF2"/>
                </a:solidFill>
              </a:rPr>
              <a:t>✓ Control plane: Managed by Azure
 ✓ Networking: Integrated with Azure VNet
 ✓ Security: Azure AD, RBAC, NSG
 ✓ Monitoring: Azure Monitor built-in
 ✓ Backup: Automatic snapshots</a:t>
            </a:r>
            <a:endParaRPr lang="en-US" sz="1000" dirty="0"/>
          </a:p>
        </p:txBody>
      </p:sp>
      <p:sp>
        <p:nvSpPr>
          <p:cNvPr id="55" name="Shape 51"/>
          <p:cNvSpPr/>
          <p:nvPr/>
        </p:nvSpPr>
        <p:spPr>
          <a:xfrm>
            <a:off x="4714875" y="4470071"/>
            <a:ext cx="3714750" cy="437555"/>
          </a:xfrm>
          <a:prstGeom prst="rect">
            <a:avLst/>
          </a:prstGeom>
          <a:solidFill>
            <a:srgbClr val="00BCF2">
              <a:alpha val="5000"/>
            </a:srgbClr>
          </a:solidFill>
          <a:ln w="18288">
            <a:solidFill>
              <a:srgbClr val="00BCF2"/>
            </a:solidFill>
            <a:prstDash val="solid"/>
          </a:ln>
        </p:spPr>
        <p:txBody>
          <a:bodyPr/>
          <a:lstStyle/>
          <a:p>
            <a:endParaRPr lang="en-US" sz="1000"/>
          </a:p>
        </p:txBody>
      </p:sp>
      <p:sp>
        <p:nvSpPr>
          <p:cNvPr id="56" name="Text 52"/>
          <p:cNvSpPr/>
          <p:nvPr/>
        </p:nvSpPr>
        <p:spPr>
          <a:xfrm>
            <a:off x="4822031" y="4620983"/>
            <a:ext cx="999504" cy="101182"/>
          </a:xfrm>
          <a:prstGeom prst="rect">
            <a:avLst/>
          </a:prstGeom>
          <a:noFill/>
          <a:ln/>
        </p:spPr>
        <p:txBody>
          <a:bodyPr wrap="none" lIns="0" tIns="0" rIns="0" bIns="0" rtlCol="0" anchor="t">
            <a:spAutoFit/>
          </a:bodyPr>
          <a:lstStyle/>
          <a:p>
            <a:pPr marL="0" indent="0" algn="l">
              <a:lnSpc>
                <a:spcPts val="700"/>
              </a:lnSpc>
              <a:buNone/>
            </a:pPr>
            <a:r>
              <a:rPr lang="en-US" sz="1000" b="1" kern="0" spc="1" dirty="0">
                <a:solidFill>
                  <a:srgbClr val="00BCF2"/>
                </a:solidFill>
              </a:rPr>
              <a:t>Configuration Files</a:t>
            </a:r>
            <a:endParaRPr lang="en-US" sz="1000" dirty="0"/>
          </a:p>
        </p:txBody>
      </p:sp>
      <p:sp>
        <p:nvSpPr>
          <p:cNvPr id="57" name="Text 53"/>
          <p:cNvSpPr/>
          <p:nvPr/>
        </p:nvSpPr>
        <p:spPr>
          <a:xfrm>
            <a:off x="8256746" y="4577227"/>
            <a:ext cx="65723" cy="168508"/>
          </a:xfrm>
          <a:prstGeom prst="rect">
            <a:avLst/>
          </a:prstGeom>
          <a:noFill/>
          <a:ln/>
        </p:spPr>
        <p:txBody>
          <a:bodyPr wrap="none" lIns="0" tIns="0" rIns="0" bIns="0" rtlCol="0" anchor="t">
            <a:spAutoFit/>
          </a:bodyPr>
          <a:lstStyle/>
          <a:p>
            <a:pPr marL="0" indent="0" algn="r">
              <a:lnSpc>
                <a:spcPts val="1400"/>
              </a:lnSpc>
              <a:buNone/>
            </a:pPr>
            <a:r>
              <a:rPr lang="en-US" sz="1000" b="1" dirty="0">
                <a:solidFill>
                  <a:srgbClr val="00BCF2"/>
                </a:solidFill>
              </a:rPr>
              <a:t>4</a:t>
            </a:r>
            <a:endParaRPr lang="en-US" sz="10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0" descr="preencoded.png"/>
          <p:cNvPicPr>
            <a:picLocks noChangeAspect="1"/>
          </p:cNvPicPr>
          <p:nvPr/>
        </p:nvPicPr>
        <p:blipFill>
          <a:blip r:embed="rId3"/>
          <a:stretch>
            <a:fillRect/>
          </a:stretch>
        </p:blipFill>
        <p:spPr>
          <a:xfrm>
            <a:off x="0" y="0"/>
            <a:ext cx="9144000" cy="5988248"/>
          </a:xfrm>
          <a:prstGeom prst="rect">
            <a:avLst/>
          </a:prstGeom>
        </p:spPr>
      </p:pic>
      <p:sp>
        <p:nvSpPr>
          <p:cNvPr id="4" name="Text 0"/>
          <p:cNvSpPr/>
          <p:nvPr/>
        </p:nvSpPr>
        <p:spPr>
          <a:xfrm>
            <a:off x="714375" y="571500"/>
            <a:ext cx="7715250" cy="527580"/>
          </a:xfrm>
          <a:prstGeom prst="rect">
            <a:avLst/>
          </a:prstGeom>
          <a:noFill/>
          <a:ln/>
        </p:spPr>
        <p:txBody>
          <a:bodyPr wrap="square" lIns="0" tIns="0" rIns="0" bIns="0" rtlCol="0" anchor="t">
            <a:spAutoFit/>
          </a:bodyPr>
          <a:lstStyle/>
          <a:p>
            <a:pPr marL="0" indent="0" algn="ctr">
              <a:lnSpc>
                <a:spcPts val="2200"/>
              </a:lnSpc>
              <a:buNone/>
            </a:pPr>
            <a:r>
              <a:rPr lang="en-US" sz="1000" b="1" dirty="0">
                <a:solidFill>
                  <a:srgbClr val="0078D4"/>
                </a:solidFill>
              </a:rPr>
              <a:t>Operational Overhead:
AKS Advantage</a:t>
            </a:r>
            <a:endParaRPr lang="en-US" sz="1000" dirty="0"/>
          </a:p>
        </p:txBody>
      </p:sp>
      <p:sp>
        <p:nvSpPr>
          <p:cNvPr id="5" name="Text 1"/>
          <p:cNvSpPr/>
          <p:nvPr/>
        </p:nvSpPr>
        <p:spPr>
          <a:xfrm>
            <a:off x="714375" y="1410891"/>
            <a:ext cx="3714750" cy="317010"/>
          </a:xfrm>
          <a:prstGeom prst="rect">
            <a:avLst/>
          </a:prstGeom>
          <a:noFill/>
          <a:ln/>
        </p:spPr>
        <p:txBody>
          <a:bodyPr wrap="square" lIns="102108" tIns="102108" rIns="102108" bIns="102108" rtlCol="0" anchor="t">
            <a:spAutoFit/>
          </a:bodyPr>
          <a:lstStyle/>
          <a:p>
            <a:pPr marL="0" indent="0" algn="l">
              <a:lnSpc>
                <a:spcPts val="800"/>
              </a:lnSpc>
              <a:buNone/>
            </a:pPr>
            <a:r>
              <a:rPr lang="en-US" sz="1000" b="1" kern="0" spc="1" dirty="0">
                <a:solidFill>
                  <a:srgbClr val="0078D4"/>
                </a:solidFill>
              </a:rPr>
              <a:t>Operational Task</a:t>
            </a:r>
            <a:endParaRPr lang="en-US" sz="1000" dirty="0"/>
          </a:p>
        </p:txBody>
      </p:sp>
      <p:sp>
        <p:nvSpPr>
          <p:cNvPr id="6" name="Text 2"/>
          <p:cNvSpPr/>
          <p:nvPr/>
        </p:nvSpPr>
        <p:spPr>
          <a:xfrm>
            <a:off x="4572000" y="1410891"/>
            <a:ext cx="1857375" cy="317010"/>
          </a:xfrm>
          <a:prstGeom prst="rect">
            <a:avLst/>
          </a:prstGeom>
          <a:noFill/>
          <a:ln/>
        </p:spPr>
        <p:txBody>
          <a:bodyPr wrap="square" lIns="102108" tIns="102108" rIns="102108" bIns="102108" rtlCol="0" anchor="t">
            <a:spAutoFit/>
          </a:bodyPr>
          <a:lstStyle/>
          <a:p>
            <a:pPr marL="0" indent="0" algn="ctr">
              <a:lnSpc>
                <a:spcPts val="800"/>
              </a:lnSpc>
              <a:buNone/>
            </a:pPr>
            <a:r>
              <a:rPr lang="en-US" sz="1000" b="1" kern="0" spc="1" dirty="0">
                <a:solidFill>
                  <a:srgbClr val="FF6B35"/>
                </a:solidFill>
              </a:rPr>
              <a:t>Self-Managed</a:t>
            </a:r>
            <a:endParaRPr lang="en-US" sz="1000" dirty="0"/>
          </a:p>
        </p:txBody>
      </p:sp>
      <p:sp>
        <p:nvSpPr>
          <p:cNvPr id="7" name="Text 3"/>
          <p:cNvSpPr/>
          <p:nvPr/>
        </p:nvSpPr>
        <p:spPr>
          <a:xfrm>
            <a:off x="6572250" y="1410891"/>
            <a:ext cx="1857375" cy="317010"/>
          </a:xfrm>
          <a:prstGeom prst="rect">
            <a:avLst/>
          </a:prstGeom>
          <a:noFill/>
          <a:ln/>
        </p:spPr>
        <p:txBody>
          <a:bodyPr wrap="square" lIns="102108" tIns="102108" rIns="102108" bIns="102108" rtlCol="0" anchor="t">
            <a:spAutoFit/>
          </a:bodyPr>
          <a:lstStyle/>
          <a:p>
            <a:pPr marL="0" indent="0" algn="ctr">
              <a:lnSpc>
                <a:spcPts val="800"/>
              </a:lnSpc>
              <a:buNone/>
            </a:pPr>
            <a:r>
              <a:rPr lang="en-US" sz="1000" b="1" kern="0" spc="1" dirty="0">
                <a:solidFill>
                  <a:srgbClr val="00BCF2"/>
                </a:solidFill>
              </a:rPr>
              <a:t>AKS</a:t>
            </a:r>
            <a:endParaRPr lang="en-US" sz="1000" dirty="0"/>
          </a:p>
        </p:txBody>
      </p:sp>
      <p:sp>
        <p:nvSpPr>
          <p:cNvPr id="8" name="Shape 4"/>
          <p:cNvSpPr/>
          <p:nvPr/>
        </p:nvSpPr>
        <p:spPr>
          <a:xfrm>
            <a:off x="714375" y="1855589"/>
            <a:ext cx="3714750" cy="287536"/>
          </a:xfrm>
          <a:prstGeom prst="rect">
            <a:avLst/>
          </a:prstGeom>
          <a:solidFill>
            <a:srgbClr val="0078D4">
              <a:alpha val="3000"/>
            </a:srgbClr>
          </a:solidFill>
          <a:ln/>
        </p:spPr>
        <p:txBody>
          <a:bodyPr/>
          <a:lstStyle/>
          <a:p>
            <a:endParaRPr lang="en-US" sz="1000"/>
          </a:p>
        </p:txBody>
      </p:sp>
      <p:sp>
        <p:nvSpPr>
          <p:cNvPr id="9" name="Shape 5"/>
          <p:cNvSpPr/>
          <p:nvPr/>
        </p:nvSpPr>
        <p:spPr>
          <a:xfrm>
            <a:off x="714375" y="1855589"/>
            <a:ext cx="21431" cy="287536"/>
          </a:xfrm>
          <a:prstGeom prst="rect">
            <a:avLst/>
          </a:prstGeom>
          <a:solidFill>
            <a:srgbClr val="0078D4"/>
          </a:solidFill>
          <a:ln/>
        </p:spPr>
        <p:txBody>
          <a:bodyPr/>
          <a:lstStyle/>
          <a:p>
            <a:endParaRPr lang="en-US" sz="1000"/>
          </a:p>
        </p:txBody>
      </p:sp>
      <p:sp>
        <p:nvSpPr>
          <p:cNvPr id="10" name="Text 6"/>
          <p:cNvSpPr/>
          <p:nvPr/>
        </p:nvSpPr>
        <p:spPr>
          <a:xfrm>
            <a:off x="714375" y="1855589"/>
            <a:ext cx="3714750" cy="317010"/>
          </a:xfrm>
          <a:prstGeom prst="rect">
            <a:avLst/>
          </a:prstGeom>
          <a:noFill/>
          <a:ln/>
        </p:spPr>
        <p:txBody>
          <a:bodyPr wrap="square" lIns="102108" tIns="102108" rIns="102108" bIns="102108" rtlCol="0" anchor="t">
            <a:spAutoFit/>
          </a:bodyPr>
          <a:lstStyle/>
          <a:p>
            <a:pPr marL="0" indent="0" algn="l">
              <a:lnSpc>
                <a:spcPts val="800"/>
              </a:lnSpc>
              <a:buNone/>
            </a:pPr>
            <a:r>
              <a:rPr lang="en-US" sz="1000" b="1" dirty="0">
                <a:solidFill>
                  <a:srgbClr val="1A1A1A"/>
                </a:solidFill>
              </a:rPr>
              <a:t>Control Plane Upgrades</a:t>
            </a:r>
            <a:endParaRPr lang="en-US" sz="1000" dirty="0"/>
          </a:p>
        </p:txBody>
      </p:sp>
      <p:sp>
        <p:nvSpPr>
          <p:cNvPr id="11" name="Shape 7"/>
          <p:cNvSpPr/>
          <p:nvPr/>
        </p:nvSpPr>
        <p:spPr>
          <a:xfrm>
            <a:off x="714375" y="2228850"/>
            <a:ext cx="3714750" cy="287536"/>
          </a:xfrm>
          <a:prstGeom prst="rect">
            <a:avLst/>
          </a:prstGeom>
          <a:solidFill>
            <a:srgbClr val="0078D4">
              <a:alpha val="3000"/>
            </a:srgbClr>
          </a:solidFill>
          <a:ln/>
        </p:spPr>
        <p:txBody>
          <a:bodyPr/>
          <a:lstStyle/>
          <a:p>
            <a:endParaRPr lang="en-US" sz="1000"/>
          </a:p>
        </p:txBody>
      </p:sp>
      <p:sp>
        <p:nvSpPr>
          <p:cNvPr id="12" name="Shape 8"/>
          <p:cNvSpPr/>
          <p:nvPr/>
        </p:nvSpPr>
        <p:spPr>
          <a:xfrm>
            <a:off x="714375" y="2228850"/>
            <a:ext cx="21431" cy="287536"/>
          </a:xfrm>
          <a:prstGeom prst="rect">
            <a:avLst/>
          </a:prstGeom>
          <a:solidFill>
            <a:srgbClr val="0078D4"/>
          </a:solidFill>
          <a:ln/>
        </p:spPr>
        <p:txBody>
          <a:bodyPr/>
          <a:lstStyle/>
          <a:p>
            <a:endParaRPr lang="en-US" sz="1000"/>
          </a:p>
        </p:txBody>
      </p:sp>
      <p:sp>
        <p:nvSpPr>
          <p:cNvPr id="13" name="Text 9"/>
          <p:cNvSpPr/>
          <p:nvPr/>
        </p:nvSpPr>
        <p:spPr>
          <a:xfrm>
            <a:off x="714375" y="2228850"/>
            <a:ext cx="3714750" cy="317010"/>
          </a:xfrm>
          <a:prstGeom prst="rect">
            <a:avLst/>
          </a:prstGeom>
          <a:noFill/>
          <a:ln/>
        </p:spPr>
        <p:txBody>
          <a:bodyPr wrap="square" lIns="102108" tIns="102108" rIns="102108" bIns="102108" rtlCol="0" anchor="t">
            <a:spAutoFit/>
          </a:bodyPr>
          <a:lstStyle/>
          <a:p>
            <a:pPr marL="0" indent="0" algn="l">
              <a:lnSpc>
                <a:spcPts val="800"/>
              </a:lnSpc>
              <a:buNone/>
            </a:pPr>
            <a:r>
              <a:rPr lang="en-US" sz="1000" b="1" dirty="0">
                <a:solidFill>
                  <a:srgbClr val="1A1A1A"/>
                </a:solidFill>
              </a:rPr>
              <a:t>Security Patch Management</a:t>
            </a:r>
            <a:endParaRPr lang="en-US" sz="1000" dirty="0"/>
          </a:p>
        </p:txBody>
      </p:sp>
      <p:sp>
        <p:nvSpPr>
          <p:cNvPr id="14" name="Shape 10"/>
          <p:cNvSpPr/>
          <p:nvPr/>
        </p:nvSpPr>
        <p:spPr>
          <a:xfrm>
            <a:off x="714375" y="2602111"/>
            <a:ext cx="3714750" cy="287536"/>
          </a:xfrm>
          <a:prstGeom prst="rect">
            <a:avLst/>
          </a:prstGeom>
          <a:solidFill>
            <a:srgbClr val="0078D4">
              <a:alpha val="3000"/>
            </a:srgbClr>
          </a:solidFill>
          <a:ln/>
        </p:spPr>
        <p:txBody>
          <a:bodyPr/>
          <a:lstStyle/>
          <a:p>
            <a:endParaRPr lang="en-US" sz="1000"/>
          </a:p>
        </p:txBody>
      </p:sp>
      <p:sp>
        <p:nvSpPr>
          <p:cNvPr id="15" name="Shape 11"/>
          <p:cNvSpPr/>
          <p:nvPr/>
        </p:nvSpPr>
        <p:spPr>
          <a:xfrm>
            <a:off x="714375" y="2602111"/>
            <a:ext cx="21431" cy="287536"/>
          </a:xfrm>
          <a:prstGeom prst="rect">
            <a:avLst/>
          </a:prstGeom>
          <a:solidFill>
            <a:srgbClr val="0078D4"/>
          </a:solidFill>
          <a:ln/>
        </p:spPr>
        <p:txBody>
          <a:bodyPr/>
          <a:lstStyle/>
          <a:p>
            <a:endParaRPr lang="en-US" sz="1000"/>
          </a:p>
        </p:txBody>
      </p:sp>
      <p:sp>
        <p:nvSpPr>
          <p:cNvPr id="16" name="Text 12"/>
          <p:cNvSpPr/>
          <p:nvPr/>
        </p:nvSpPr>
        <p:spPr>
          <a:xfrm>
            <a:off x="714375" y="2602111"/>
            <a:ext cx="3714750" cy="317010"/>
          </a:xfrm>
          <a:prstGeom prst="rect">
            <a:avLst/>
          </a:prstGeom>
          <a:noFill/>
          <a:ln/>
        </p:spPr>
        <p:txBody>
          <a:bodyPr wrap="square" lIns="102108" tIns="102108" rIns="102108" bIns="102108" rtlCol="0" anchor="t">
            <a:spAutoFit/>
          </a:bodyPr>
          <a:lstStyle/>
          <a:p>
            <a:pPr marL="0" indent="0" algn="l">
              <a:lnSpc>
                <a:spcPts val="800"/>
              </a:lnSpc>
              <a:buNone/>
            </a:pPr>
            <a:r>
              <a:rPr lang="en-US" sz="1000" b="1" dirty="0">
                <a:solidFill>
                  <a:srgbClr val="1A1A1A"/>
                </a:solidFill>
              </a:rPr>
              <a:t>etcd Backup &amp; Recovery</a:t>
            </a:r>
            <a:endParaRPr lang="en-US" sz="1000" dirty="0"/>
          </a:p>
        </p:txBody>
      </p:sp>
      <p:sp>
        <p:nvSpPr>
          <p:cNvPr id="17" name="Shape 13"/>
          <p:cNvSpPr/>
          <p:nvPr/>
        </p:nvSpPr>
        <p:spPr>
          <a:xfrm>
            <a:off x="714375" y="2975372"/>
            <a:ext cx="3714750" cy="287536"/>
          </a:xfrm>
          <a:prstGeom prst="rect">
            <a:avLst/>
          </a:prstGeom>
          <a:solidFill>
            <a:srgbClr val="0078D4">
              <a:alpha val="3000"/>
            </a:srgbClr>
          </a:solidFill>
          <a:ln/>
        </p:spPr>
        <p:txBody>
          <a:bodyPr/>
          <a:lstStyle/>
          <a:p>
            <a:endParaRPr lang="en-US" sz="1000"/>
          </a:p>
        </p:txBody>
      </p:sp>
      <p:sp>
        <p:nvSpPr>
          <p:cNvPr id="18" name="Shape 14"/>
          <p:cNvSpPr/>
          <p:nvPr/>
        </p:nvSpPr>
        <p:spPr>
          <a:xfrm>
            <a:off x="714375" y="2975372"/>
            <a:ext cx="21431" cy="287536"/>
          </a:xfrm>
          <a:prstGeom prst="rect">
            <a:avLst/>
          </a:prstGeom>
          <a:solidFill>
            <a:srgbClr val="0078D4"/>
          </a:solidFill>
          <a:ln/>
        </p:spPr>
        <p:txBody>
          <a:bodyPr/>
          <a:lstStyle/>
          <a:p>
            <a:endParaRPr lang="en-US" sz="1000"/>
          </a:p>
        </p:txBody>
      </p:sp>
      <p:sp>
        <p:nvSpPr>
          <p:cNvPr id="19" name="Text 15"/>
          <p:cNvSpPr/>
          <p:nvPr/>
        </p:nvSpPr>
        <p:spPr>
          <a:xfrm>
            <a:off x="714375" y="2975372"/>
            <a:ext cx="3714750" cy="317010"/>
          </a:xfrm>
          <a:prstGeom prst="rect">
            <a:avLst/>
          </a:prstGeom>
          <a:noFill/>
          <a:ln/>
        </p:spPr>
        <p:txBody>
          <a:bodyPr wrap="square" lIns="102108" tIns="102108" rIns="102108" bIns="102108" rtlCol="0" anchor="t">
            <a:spAutoFit/>
          </a:bodyPr>
          <a:lstStyle/>
          <a:p>
            <a:pPr marL="0" indent="0" algn="l">
              <a:lnSpc>
                <a:spcPts val="800"/>
              </a:lnSpc>
              <a:buNone/>
            </a:pPr>
            <a:r>
              <a:rPr lang="en-US" sz="1000" b="1" dirty="0">
                <a:solidFill>
                  <a:srgbClr val="1A1A1A"/>
                </a:solidFill>
              </a:rPr>
              <a:t>High Availability Setup</a:t>
            </a:r>
            <a:endParaRPr lang="en-US" sz="1000" dirty="0"/>
          </a:p>
        </p:txBody>
      </p:sp>
      <p:sp>
        <p:nvSpPr>
          <p:cNvPr id="20" name="Shape 16"/>
          <p:cNvSpPr/>
          <p:nvPr/>
        </p:nvSpPr>
        <p:spPr>
          <a:xfrm>
            <a:off x="714375" y="3348633"/>
            <a:ext cx="3714750" cy="287536"/>
          </a:xfrm>
          <a:prstGeom prst="rect">
            <a:avLst/>
          </a:prstGeom>
          <a:solidFill>
            <a:srgbClr val="0078D4">
              <a:alpha val="3000"/>
            </a:srgbClr>
          </a:solidFill>
          <a:ln/>
        </p:spPr>
        <p:txBody>
          <a:bodyPr/>
          <a:lstStyle/>
          <a:p>
            <a:endParaRPr lang="en-US" sz="1000"/>
          </a:p>
        </p:txBody>
      </p:sp>
      <p:sp>
        <p:nvSpPr>
          <p:cNvPr id="21" name="Shape 17"/>
          <p:cNvSpPr/>
          <p:nvPr/>
        </p:nvSpPr>
        <p:spPr>
          <a:xfrm>
            <a:off x="714375" y="3348633"/>
            <a:ext cx="21431" cy="287536"/>
          </a:xfrm>
          <a:prstGeom prst="rect">
            <a:avLst/>
          </a:prstGeom>
          <a:solidFill>
            <a:srgbClr val="0078D4"/>
          </a:solidFill>
          <a:ln/>
        </p:spPr>
        <p:txBody>
          <a:bodyPr/>
          <a:lstStyle/>
          <a:p>
            <a:endParaRPr lang="en-US" sz="1000"/>
          </a:p>
        </p:txBody>
      </p:sp>
      <p:sp>
        <p:nvSpPr>
          <p:cNvPr id="22" name="Text 18"/>
          <p:cNvSpPr/>
          <p:nvPr/>
        </p:nvSpPr>
        <p:spPr>
          <a:xfrm>
            <a:off x="714375" y="3348633"/>
            <a:ext cx="3714750" cy="317010"/>
          </a:xfrm>
          <a:prstGeom prst="rect">
            <a:avLst/>
          </a:prstGeom>
          <a:noFill/>
          <a:ln/>
        </p:spPr>
        <p:txBody>
          <a:bodyPr wrap="square" lIns="102108" tIns="102108" rIns="102108" bIns="102108" rtlCol="0" anchor="t">
            <a:spAutoFit/>
          </a:bodyPr>
          <a:lstStyle/>
          <a:p>
            <a:pPr marL="0" indent="0" algn="l">
              <a:lnSpc>
                <a:spcPts val="800"/>
              </a:lnSpc>
              <a:buNone/>
            </a:pPr>
            <a:r>
              <a:rPr lang="en-US" sz="1000" b="1" dirty="0">
                <a:solidFill>
                  <a:srgbClr val="1A1A1A"/>
                </a:solidFill>
              </a:rPr>
              <a:t>Disaster Recovery</a:t>
            </a:r>
            <a:endParaRPr lang="en-US" sz="1000" dirty="0"/>
          </a:p>
        </p:txBody>
      </p:sp>
      <p:sp>
        <p:nvSpPr>
          <p:cNvPr id="23" name="Shape 19"/>
          <p:cNvSpPr/>
          <p:nvPr/>
        </p:nvSpPr>
        <p:spPr>
          <a:xfrm>
            <a:off x="714375" y="3721894"/>
            <a:ext cx="3714750" cy="287536"/>
          </a:xfrm>
          <a:prstGeom prst="rect">
            <a:avLst/>
          </a:prstGeom>
          <a:solidFill>
            <a:srgbClr val="0078D4">
              <a:alpha val="3000"/>
            </a:srgbClr>
          </a:solidFill>
          <a:ln/>
        </p:spPr>
        <p:txBody>
          <a:bodyPr/>
          <a:lstStyle/>
          <a:p>
            <a:endParaRPr lang="en-US" sz="1000"/>
          </a:p>
        </p:txBody>
      </p:sp>
      <p:sp>
        <p:nvSpPr>
          <p:cNvPr id="24" name="Shape 20"/>
          <p:cNvSpPr/>
          <p:nvPr/>
        </p:nvSpPr>
        <p:spPr>
          <a:xfrm>
            <a:off x="714375" y="3721894"/>
            <a:ext cx="21431" cy="287536"/>
          </a:xfrm>
          <a:prstGeom prst="rect">
            <a:avLst/>
          </a:prstGeom>
          <a:solidFill>
            <a:srgbClr val="0078D4"/>
          </a:solidFill>
          <a:ln/>
        </p:spPr>
        <p:txBody>
          <a:bodyPr/>
          <a:lstStyle/>
          <a:p>
            <a:endParaRPr lang="en-US" sz="1000"/>
          </a:p>
        </p:txBody>
      </p:sp>
      <p:sp>
        <p:nvSpPr>
          <p:cNvPr id="25" name="Text 21"/>
          <p:cNvSpPr/>
          <p:nvPr/>
        </p:nvSpPr>
        <p:spPr>
          <a:xfrm>
            <a:off x="714375" y="3721894"/>
            <a:ext cx="3714750" cy="317010"/>
          </a:xfrm>
          <a:prstGeom prst="rect">
            <a:avLst/>
          </a:prstGeom>
          <a:noFill/>
          <a:ln/>
        </p:spPr>
        <p:txBody>
          <a:bodyPr wrap="square" lIns="102108" tIns="102108" rIns="102108" bIns="102108" rtlCol="0" anchor="t">
            <a:spAutoFit/>
          </a:bodyPr>
          <a:lstStyle/>
          <a:p>
            <a:pPr marL="0" indent="0" algn="l">
              <a:lnSpc>
                <a:spcPts val="800"/>
              </a:lnSpc>
              <a:buNone/>
            </a:pPr>
            <a:r>
              <a:rPr lang="en-US" sz="1000" b="1" dirty="0">
                <a:solidFill>
                  <a:srgbClr val="1A1A1A"/>
                </a:solidFill>
              </a:rPr>
              <a:t>Monitoring &amp; Alerting</a:t>
            </a:r>
            <a:endParaRPr lang="en-US" sz="1000" dirty="0"/>
          </a:p>
        </p:txBody>
      </p:sp>
      <p:sp>
        <p:nvSpPr>
          <p:cNvPr id="26" name="Shape 22"/>
          <p:cNvSpPr/>
          <p:nvPr/>
        </p:nvSpPr>
        <p:spPr>
          <a:xfrm>
            <a:off x="714375" y="4095155"/>
            <a:ext cx="3714750" cy="287536"/>
          </a:xfrm>
          <a:prstGeom prst="rect">
            <a:avLst/>
          </a:prstGeom>
          <a:solidFill>
            <a:srgbClr val="0078D4">
              <a:alpha val="3000"/>
            </a:srgbClr>
          </a:solidFill>
          <a:ln/>
        </p:spPr>
        <p:txBody>
          <a:bodyPr/>
          <a:lstStyle/>
          <a:p>
            <a:endParaRPr lang="en-US" sz="1000"/>
          </a:p>
        </p:txBody>
      </p:sp>
      <p:sp>
        <p:nvSpPr>
          <p:cNvPr id="27" name="Shape 23"/>
          <p:cNvSpPr/>
          <p:nvPr/>
        </p:nvSpPr>
        <p:spPr>
          <a:xfrm>
            <a:off x="714375" y="4095155"/>
            <a:ext cx="21431" cy="287536"/>
          </a:xfrm>
          <a:prstGeom prst="rect">
            <a:avLst/>
          </a:prstGeom>
          <a:solidFill>
            <a:srgbClr val="0078D4"/>
          </a:solidFill>
          <a:ln/>
        </p:spPr>
        <p:txBody>
          <a:bodyPr/>
          <a:lstStyle/>
          <a:p>
            <a:endParaRPr lang="en-US" sz="1000"/>
          </a:p>
        </p:txBody>
      </p:sp>
      <p:sp>
        <p:nvSpPr>
          <p:cNvPr id="28" name="Text 24"/>
          <p:cNvSpPr/>
          <p:nvPr/>
        </p:nvSpPr>
        <p:spPr>
          <a:xfrm>
            <a:off x="714375" y="4095155"/>
            <a:ext cx="3714750" cy="317010"/>
          </a:xfrm>
          <a:prstGeom prst="rect">
            <a:avLst/>
          </a:prstGeom>
          <a:noFill/>
          <a:ln/>
        </p:spPr>
        <p:txBody>
          <a:bodyPr wrap="square" lIns="102108" tIns="102108" rIns="102108" bIns="102108" rtlCol="0" anchor="t">
            <a:spAutoFit/>
          </a:bodyPr>
          <a:lstStyle/>
          <a:p>
            <a:pPr marL="0" indent="0" algn="l">
              <a:lnSpc>
                <a:spcPts val="800"/>
              </a:lnSpc>
              <a:buNone/>
            </a:pPr>
            <a:r>
              <a:rPr lang="en-US" sz="1000" b="1" dirty="0">
                <a:solidFill>
                  <a:srgbClr val="1A1A1A"/>
                </a:solidFill>
              </a:rPr>
              <a:t>Cluster Scaling</a:t>
            </a:r>
            <a:endParaRPr lang="en-US" sz="1000" dirty="0"/>
          </a:p>
        </p:txBody>
      </p:sp>
      <p:sp>
        <p:nvSpPr>
          <p:cNvPr id="29" name="Shape 25"/>
          <p:cNvSpPr/>
          <p:nvPr/>
        </p:nvSpPr>
        <p:spPr>
          <a:xfrm>
            <a:off x="4572000" y="1855589"/>
            <a:ext cx="1857375" cy="360759"/>
          </a:xfrm>
          <a:prstGeom prst="rect">
            <a:avLst/>
          </a:prstGeom>
          <a:solidFill>
            <a:srgbClr val="FF6B35">
              <a:alpha val="10000"/>
            </a:srgbClr>
          </a:solidFill>
          <a:ln w="9144">
            <a:solidFill>
              <a:srgbClr val="FF6B35"/>
            </a:solidFill>
            <a:prstDash val="solid"/>
          </a:ln>
        </p:spPr>
        <p:txBody>
          <a:bodyPr/>
          <a:lstStyle/>
          <a:p>
            <a:endParaRPr lang="en-US" sz="1000"/>
          </a:p>
        </p:txBody>
      </p:sp>
      <p:sp>
        <p:nvSpPr>
          <p:cNvPr id="30" name="Text 26"/>
          <p:cNvSpPr/>
          <p:nvPr/>
        </p:nvSpPr>
        <p:spPr>
          <a:xfrm>
            <a:off x="4572000" y="1855589"/>
            <a:ext cx="1857375" cy="360759"/>
          </a:xfrm>
          <a:prstGeom prst="rect">
            <a:avLst/>
          </a:prstGeom>
          <a:noFill/>
          <a:ln/>
        </p:spPr>
        <p:txBody>
          <a:bodyPr wrap="square" lIns="102108" tIns="102108" rIns="102108" bIns="102108" rtlCol="0" anchor="ctr">
            <a:spAutoFit/>
          </a:bodyPr>
          <a:lstStyle/>
          <a:p>
            <a:pPr marL="0" indent="0" algn="ctr">
              <a:lnSpc>
                <a:spcPts val="1200"/>
              </a:lnSpc>
              <a:buNone/>
            </a:pPr>
            <a:r>
              <a:rPr lang="en-US" sz="1000" b="1" dirty="0">
                <a:solidFill>
                  <a:srgbClr val="FF6B35"/>
                </a:solidFill>
              </a:rPr>
              <a:t>✗</a:t>
            </a:r>
            <a:endParaRPr lang="en-US" sz="1000" dirty="0"/>
          </a:p>
        </p:txBody>
      </p:sp>
      <p:sp>
        <p:nvSpPr>
          <p:cNvPr id="31" name="Shape 27"/>
          <p:cNvSpPr/>
          <p:nvPr/>
        </p:nvSpPr>
        <p:spPr>
          <a:xfrm>
            <a:off x="4572000" y="2298502"/>
            <a:ext cx="1857375" cy="360759"/>
          </a:xfrm>
          <a:prstGeom prst="rect">
            <a:avLst/>
          </a:prstGeom>
          <a:solidFill>
            <a:srgbClr val="FF6B35">
              <a:alpha val="10000"/>
            </a:srgbClr>
          </a:solidFill>
          <a:ln w="9144">
            <a:solidFill>
              <a:srgbClr val="FF6B35"/>
            </a:solidFill>
            <a:prstDash val="solid"/>
          </a:ln>
        </p:spPr>
        <p:txBody>
          <a:bodyPr/>
          <a:lstStyle/>
          <a:p>
            <a:endParaRPr lang="en-US" sz="1000"/>
          </a:p>
        </p:txBody>
      </p:sp>
      <p:sp>
        <p:nvSpPr>
          <p:cNvPr id="32" name="Text 28"/>
          <p:cNvSpPr/>
          <p:nvPr/>
        </p:nvSpPr>
        <p:spPr>
          <a:xfrm>
            <a:off x="4572000" y="2298502"/>
            <a:ext cx="1857375" cy="360759"/>
          </a:xfrm>
          <a:prstGeom prst="rect">
            <a:avLst/>
          </a:prstGeom>
          <a:noFill/>
          <a:ln/>
        </p:spPr>
        <p:txBody>
          <a:bodyPr wrap="square" lIns="102108" tIns="102108" rIns="102108" bIns="102108" rtlCol="0" anchor="ctr">
            <a:spAutoFit/>
          </a:bodyPr>
          <a:lstStyle/>
          <a:p>
            <a:pPr marL="0" indent="0" algn="ctr">
              <a:lnSpc>
                <a:spcPts val="1200"/>
              </a:lnSpc>
              <a:buNone/>
            </a:pPr>
            <a:r>
              <a:rPr lang="en-US" sz="1000" b="1" dirty="0">
                <a:solidFill>
                  <a:srgbClr val="FF6B35"/>
                </a:solidFill>
              </a:rPr>
              <a:t>✗</a:t>
            </a:r>
            <a:endParaRPr lang="en-US" sz="1000" dirty="0"/>
          </a:p>
        </p:txBody>
      </p:sp>
      <p:sp>
        <p:nvSpPr>
          <p:cNvPr id="33" name="Shape 29"/>
          <p:cNvSpPr/>
          <p:nvPr/>
        </p:nvSpPr>
        <p:spPr>
          <a:xfrm>
            <a:off x="4572000" y="2741414"/>
            <a:ext cx="1857375" cy="360759"/>
          </a:xfrm>
          <a:prstGeom prst="rect">
            <a:avLst/>
          </a:prstGeom>
          <a:solidFill>
            <a:srgbClr val="FF6B35">
              <a:alpha val="10000"/>
            </a:srgbClr>
          </a:solidFill>
          <a:ln w="9144">
            <a:solidFill>
              <a:srgbClr val="FF6B35"/>
            </a:solidFill>
            <a:prstDash val="solid"/>
          </a:ln>
        </p:spPr>
        <p:txBody>
          <a:bodyPr/>
          <a:lstStyle/>
          <a:p>
            <a:endParaRPr lang="en-US" sz="1000"/>
          </a:p>
        </p:txBody>
      </p:sp>
      <p:sp>
        <p:nvSpPr>
          <p:cNvPr id="34" name="Text 30"/>
          <p:cNvSpPr/>
          <p:nvPr/>
        </p:nvSpPr>
        <p:spPr>
          <a:xfrm>
            <a:off x="4572000" y="2741414"/>
            <a:ext cx="1857375" cy="360759"/>
          </a:xfrm>
          <a:prstGeom prst="rect">
            <a:avLst/>
          </a:prstGeom>
          <a:noFill/>
          <a:ln/>
        </p:spPr>
        <p:txBody>
          <a:bodyPr wrap="square" lIns="102108" tIns="102108" rIns="102108" bIns="102108" rtlCol="0" anchor="ctr">
            <a:spAutoFit/>
          </a:bodyPr>
          <a:lstStyle/>
          <a:p>
            <a:pPr marL="0" indent="0" algn="ctr">
              <a:lnSpc>
                <a:spcPts val="1200"/>
              </a:lnSpc>
              <a:buNone/>
            </a:pPr>
            <a:r>
              <a:rPr lang="en-US" sz="1000" b="1" dirty="0">
                <a:solidFill>
                  <a:srgbClr val="FF6B35"/>
                </a:solidFill>
              </a:rPr>
              <a:t>✗</a:t>
            </a:r>
            <a:endParaRPr lang="en-US" sz="1000" dirty="0"/>
          </a:p>
        </p:txBody>
      </p:sp>
      <p:sp>
        <p:nvSpPr>
          <p:cNvPr id="35" name="Shape 31"/>
          <p:cNvSpPr/>
          <p:nvPr/>
        </p:nvSpPr>
        <p:spPr>
          <a:xfrm>
            <a:off x="4572000" y="3184327"/>
            <a:ext cx="1857375" cy="360759"/>
          </a:xfrm>
          <a:prstGeom prst="rect">
            <a:avLst/>
          </a:prstGeom>
          <a:solidFill>
            <a:srgbClr val="FF6B35">
              <a:alpha val="10000"/>
            </a:srgbClr>
          </a:solidFill>
          <a:ln w="9144">
            <a:solidFill>
              <a:srgbClr val="FF6B35"/>
            </a:solidFill>
            <a:prstDash val="solid"/>
          </a:ln>
        </p:spPr>
        <p:txBody>
          <a:bodyPr/>
          <a:lstStyle/>
          <a:p>
            <a:endParaRPr lang="en-US" sz="1000"/>
          </a:p>
        </p:txBody>
      </p:sp>
      <p:sp>
        <p:nvSpPr>
          <p:cNvPr id="36" name="Text 32"/>
          <p:cNvSpPr/>
          <p:nvPr/>
        </p:nvSpPr>
        <p:spPr>
          <a:xfrm>
            <a:off x="4572000" y="3184327"/>
            <a:ext cx="1857375" cy="360759"/>
          </a:xfrm>
          <a:prstGeom prst="rect">
            <a:avLst/>
          </a:prstGeom>
          <a:noFill/>
          <a:ln/>
        </p:spPr>
        <p:txBody>
          <a:bodyPr wrap="square" lIns="102108" tIns="102108" rIns="102108" bIns="102108" rtlCol="0" anchor="ctr">
            <a:spAutoFit/>
          </a:bodyPr>
          <a:lstStyle/>
          <a:p>
            <a:pPr marL="0" indent="0" algn="ctr">
              <a:lnSpc>
                <a:spcPts val="1200"/>
              </a:lnSpc>
              <a:buNone/>
            </a:pPr>
            <a:r>
              <a:rPr lang="en-US" sz="1000" b="1" dirty="0">
                <a:solidFill>
                  <a:srgbClr val="FF6B35"/>
                </a:solidFill>
              </a:rPr>
              <a:t>✗</a:t>
            </a:r>
            <a:endParaRPr lang="en-US" sz="1000" dirty="0"/>
          </a:p>
        </p:txBody>
      </p:sp>
      <p:sp>
        <p:nvSpPr>
          <p:cNvPr id="37" name="Shape 33"/>
          <p:cNvSpPr/>
          <p:nvPr/>
        </p:nvSpPr>
        <p:spPr>
          <a:xfrm>
            <a:off x="4572000" y="3627239"/>
            <a:ext cx="1857375" cy="360759"/>
          </a:xfrm>
          <a:prstGeom prst="rect">
            <a:avLst/>
          </a:prstGeom>
          <a:solidFill>
            <a:srgbClr val="FF6B35">
              <a:alpha val="10000"/>
            </a:srgbClr>
          </a:solidFill>
          <a:ln w="9144">
            <a:solidFill>
              <a:srgbClr val="FF6B35"/>
            </a:solidFill>
            <a:prstDash val="solid"/>
          </a:ln>
        </p:spPr>
        <p:txBody>
          <a:bodyPr/>
          <a:lstStyle/>
          <a:p>
            <a:endParaRPr lang="en-US" sz="1000"/>
          </a:p>
        </p:txBody>
      </p:sp>
      <p:sp>
        <p:nvSpPr>
          <p:cNvPr id="38" name="Text 34"/>
          <p:cNvSpPr/>
          <p:nvPr/>
        </p:nvSpPr>
        <p:spPr>
          <a:xfrm>
            <a:off x="4572000" y="3627239"/>
            <a:ext cx="1857375" cy="360759"/>
          </a:xfrm>
          <a:prstGeom prst="rect">
            <a:avLst/>
          </a:prstGeom>
          <a:noFill/>
          <a:ln/>
        </p:spPr>
        <p:txBody>
          <a:bodyPr wrap="square" lIns="102108" tIns="102108" rIns="102108" bIns="102108" rtlCol="0" anchor="ctr">
            <a:spAutoFit/>
          </a:bodyPr>
          <a:lstStyle/>
          <a:p>
            <a:pPr marL="0" indent="0" algn="ctr">
              <a:lnSpc>
                <a:spcPts val="1200"/>
              </a:lnSpc>
              <a:buNone/>
            </a:pPr>
            <a:r>
              <a:rPr lang="en-US" sz="1000" b="1" dirty="0">
                <a:solidFill>
                  <a:srgbClr val="FF6B35"/>
                </a:solidFill>
              </a:rPr>
              <a:t>✗</a:t>
            </a:r>
            <a:endParaRPr lang="en-US" sz="1000" dirty="0"/>
          </a:p>
        </p:txBody>
      </p:sp>
      <p:sp>
        <p:nvSpPr>
          <p:cNvPr id="39" name="Shape 35"/>
          <p:cNvSpPr/>
          <p:nvPr/>
        </p:nvSpPr>
        <p:spPr>
          <a:xfrm>
            <a:off x="4572000" y="4070152"/>
            <a:ext cx="1857375" cy="360759"/>
          </a:xfrm>
          <a:prstGeom prst="rect">
            <a:avLst/>
          </a:prstGeom>
          <a:solidFill>
            <a:srgbClr val="FF6B35">
              <a:alpha val="10000"/>
            </a:srgbClr>
          </a:solidFill>
          <a:ln w="9144">
            <a:solidFill>
              <a:srgbClr val="FF6B35"/>
            </a:solidFill>
            <a:prstDash val="solid"/>
          </a:ln>
        </p:spPr>
        <p:txBody>
          <a:bodyPr/>
          <a:lstStyle/>
          <a:p>
            <a:endParaRPr lang="en-US" sz="1000"/>
          </a:p>
        </p:txBody>
      </p:sp>
      <p:sp>
        <p:nvSpPr>
          <p:cNvPr id="40" name="Text 36"/>
          <p:cNvSpPr/>
          <p:nvPr/>
        </p:nvSpPr>
        <p:spPr>
          <a:xfrm>
            <a:off x="4572000" y="4070152"/>
            <a:ext cx="1857375" cy="360759"/>
          </a:xfrm>
          <a:prstGeom prst="rect">
            <a:avLst/>
          </a:prstGeom>
          <a:noFill/>
          <a:ln/>
        </p:spPr>
        <p:txBody>
          <a:bodyPr wrap="square" lIns="102108" tIns="102108" rIns="102108" bIns="102108" rtlCol="0" anchor="ctr">
            <a:spAutoFit/>
          </a:bodyPr>
          <a:lstStyle/>
          <a:p>
            <a:pPr marL="0" indent="0" algn="ctr">
              <a:lnSpc>
                <a:spcPts val="1200"/>
              </a:lnSpc>
              <a:buNone/>
            </a:pPr>
            <a:r>
              <a:rPr lang="en-US" sz="1000" b="1" dirty="0">
                <a:solidFill>
                  <a:srgbClr val="FF6B35"/>
                </a:solidFill>
              </a:rPr>
              <a:t>✗</a:t>
            </a:r>
            <a:endParaRPr lang="en-US" sz="1000" dirty="0"/>
          </a:p>
        </p:txBody>
      </p:sp>
      <p:sp>
        <p:nvSpPr>
          <p:cNvPr id="41" name="Shape 37"/>
          <p:cNvSpPr/>
          <p:nvPr/>
        </p:nvSpPr>
        <p:spPr>
          <a:xfrm>
            <a:off x="4572000" y="4513064"/>
            <a:ext cx="1857375" cy="360759"/>
          </a:xfrm>
          <a:prstGeom prst="rect">
            <a:avLst/>
          </a:prstGeom>
          <a:solidFill>
            <a:srgbClr val="FF6B35">
              <a:alpha val="10000"/>
            </a:srgbClr>
          </a:solidFill>
          <a:ln w="9144">
            <a:solidFill>
              <a:srgbClr val="FF6B35"/>
            </a:solidFill>
            <a:prstDash val="solid"/>
          </a:ln>
        </p:spPr>
        <p:txBody>
          <a:bodyPr/>
          <a:lstStyle/>
          <a:p>
            <a:endParaRPr lang="en-US" sz="1000"/>
          </a:p>
        </p:txBody>
      </p:sp>
      <p:sp>
        <p:nvSpPr>
          <p:cNvPr id="42" name="Text 38"/>
          <p:cNvSpPr/>
          <p:nvPr/>
        </p:nvSpPr>
        <p:spPr>
          <a:xfrm>
            <a:off x="4572000" y="4513064"/>
            <a:ext cx="1857375" cy="360759"/>
          </a:xfrm>
          <a:prstGeom prst="rect">
            <a:avLst/>
          </a:prstGeom>
          <a:noFill/>
          <a:ln/>
        </p:spPr>
        <p:txBody>
          <a:bodyPr wrap="square" lIns="102108" tIns="102108" rIns="102108" bIns="102108" rtlCol="0" anchor="ctr">
            <a:spAutoFit/>
          </a:bodyPr>
          <a:lstStyle/>
          <a:p>
            <a:pPr marL="0" indent="0" algn="ctr">
              <a:lnSpc>
                <a:spcPts val="1200"/>
              </a:lnSpc>
              <a:buNone/>
            </a:pPr>
            <a:r>
              <a:rPr lang="en-US" sz="1000" b="1" dirty="0">
                <a:solidFill>
                  <a:srgbClr val="FF6B35"/>
                </a:solidFill>
              </a:rPr>
              <a:t>✗</a:t>
            </a:r>
            <a:endParaRPr lang="en-US" sz="1000" dirty="0"/>
          </a:p>
        </p:txBody>
      </p:sp>
      <p:sp>
        <p:nvSpPr>
          <p:cNvPr id="43" name="Shape 39"/>
          <p:cNvSpPr/>
          <p:nvPr/>
        </p:nvSpPr>
        <p:spPr>
          <a:xfrm>
            <a:off x="6572250" y="1855589"/>
            <a:ext cx="1857375" cy="375047"/>
          </a:xfrm>
          <a:prstGeom prst="rect">
            <a:avLst/>
          </a:prstGeom>
          <a:solidFill>
            <a:srgbClr val="00BCF2">
              <a:alpha val="10000"/>
            </a:srgbClr>
          </a:solidFill>
          <a:ln w="9144">
            <a:solidFill>
              <a:srgbClr val="00BCF2"/>
            </a:solidFill>
            <a:prstDash val="solid"/>
          </a:ln>
        </p:spPr>
        <p:txBody>
          <a:bodyPr/>
          <a:lstStyle/>
          <a:p>
            <a:endParaRPr lang="en-US" sz="1000"/>
          </a:p>
        </p:txBody>
      </p:sp>
      <p:sp>
        <p:nvSpPr>
          <p:cNvPr id="44" name="Text 40"/>
          <p:cNvSpPr/>
          <p:nvPr/>
        </p:nvSpPr>
        <p:spPr>
          <a:xfrm>
            <a:off x="6572250" y="1863063"/>
            <a:ext cx="1857375" cy="360099"/>
          </a:xfrm>
          <a:prstGeom prst="rect">
            <a:avLst/>
          </a:prstGeom>
          <a:noFill/>
          <a:ln/>
        </p:spPr>
        <p:txBody>
          <a:bodyPr wrap="square" lIns="102108" tIns="102108" rIns="102108" bIns="102108" rtlCol="0" anchor="ctr">
            <a:spAutoFit/>
          </a:bodyPr>
          <a:lstStyle/>
          <a:p>
            <a:pPr marL="0" indent="0" algn="ctr">
              <a:lnSpc>
                <a:spcPts val="1200"/>
              </a:lnSpc>
              <a:buNone/>
            </a:pPr>
            <a:r>
              <a:rPr lang="en-US" sz="1000" b="1" dirty="0">
                <a:solidFill>
                  <a:srgbClr val="00BCF2"/>
                </a:solidFill>
              </a:rPr>
              <a:t>✓</a:t>
            </a:r>
            <a:endParaRPr lang="en-US" sz="1000" dirty="0"/>
          </a:p>
        </p:txBody>
      </p:sp>
      <p:sp>
        <p:nvSpPr>
          <p:cNvPr id="45" name="Shape 41"/>
          <p:cNvSpPr/>
          <p:nvPr/>
        </p:nvSpPr>
        <p:spPr>
          <a:xfrm>
            <a:off x="6572250" y="2302073"/>
            <a:ext cx="1857375" cy="375047"/>
          </a:xfrm>
          <a:prstGeom prst="rect">
            <a:avLst/>
          </a:prstGeom>
          <a:solidFill>
            <a:srgbClr val="00BCF2">
              <a:alpha val="10000"/>
            </a:srgbClr>
          </a:solidFill>
          <a:ln w="9144">
            <a:solidFill>
              <a:srgbClr val="00BCF2"/>
            </a:solidFill>
            <a:prstDash val="solid"/>
          </a:ln>
        </p:spPr>
        <p:txBody>
          <a:bodyPr/>
          <a:lstStyle/>
          <a:p>
            <a:endParaRPr lang="en-US" sz="1000"/>
          </a:p>
        </p:txBody>
      </p:sp>
      <p:sp>
        <p:nvSpPr>
          <p:cNvPr id="46" name="Text 42"/>
          <p:cNvSpPr/>
          <p:nvPr/>
        </p:nvSpPr>
        <p:spPr>
          <a:xfrm>
            <a:off x="6572250" y="2309547"/>
            <a:ext cx="1857375" cy="360099"/>
          </a:xfrm>
          <a:prstGeom prst="rect">
            <a:avLst/>
          </a:prstGeom>
          <a:noFill/>
          <a:ln/>
        </p:spPr>
        <p:txBody>
          <a:bodyPr wrap="square" lIns="102108" tIns="102108" rIns="102108" bIns="102108" rtlCol="0" anchor="ctr">
            <a:spAutoFit/>
          </a:bodyPr>
          <a:lstStyle/>
          <a:p>
            <a:pPr marL="0" indent="0" algn="ctr">
              <a:lnSpc>
                <a:spcPts val="1200"/>
              </a:lnSpc>
              <a:buNone/>
            </a:pPr>
            <a:r>
              <a:rPr lang="en-US" sz="1000" b="1" dirty="0">
                <a:solidFill>
                  <a:srgbClr val="00BCF2"/>
                </a:solidFill>
              </a:rPr>
              <a:t>✓</a:t>
            </a:r>
            <a:endParaRPr lang="en-US" sz="1000" dirty="0"/>
          </a:p>
        </p:txBody>
      </p:sp>
      <p:sp>
        <p:nvSpPr>
          <p:cNvPr id="47" name="Shape 43"/>
          <p:cNvSpPr/>
          <p:nvPr/>
        </p:nvSpPr>
        <p:spPr>
          <a:xfrm>
            <a:off x="6572250" y="2748558"/>
            <a:ext cx="1857375" cy="375047"/>
          </a:xfrm>
          <a:prstGeom prst="rect">
            <a:avLst/>
          </a:prstGeom>
          <a:solidFill>
            <a:srgbClr val="00BCF2">
              <a:alpha val="10000"/>
            </a:srgbClr>
          </a:solidFill>
          <a:ln w="9144">
            <a:solidFill>
              <a:srgbClr val="00BCF2"/>
            </a:solidFill>
            <a:prstDash val="solid"/>
          </a:ln>
        </p:spPr>
        <p:txBody>
          <a:bodyPr/>
          <a:lstStyle/>
          <a:p>
            <a:endParaRPr lang="en-US" sz="1000"/>
          </a:p>
        </p:txBody>
      </p:sp>
      <p:sp>
        <p:nvSpPr>
          <p:cNvPr id="48" name="Text 44"/>
          <p:cNvSpPr/>
          <p:nvPr/>
        </p:nvSpPr>
        <p:spPr>
          <a:xfrm>
            <a:off x="6572250" y="2756032"/>
            <a:ext cx="1857375" cy="360099"/>
          </a:xfrm>
          <a:prstGeom prst="rect">
            <a:avLst/>
          </a:prstGeom>
          <a:noFill/>
          <a:ln/>
        </p:spPr>
        <p:txBody>
          <a:bodyPr wrap="square" lIns="102108" tIns="102108" rIns="102108" bIns="102108" rtlCol="0" anchor="ctr">
            <a:spAutoFit/>
          </a:bodyPr>
          <a:lstStyle/>
          <a:p>
            <a:pPr marL="0" indent="0" algn="ctr">
              <a:lnSpc>
                <a:spcPts val="1200"/>
              </a:lnSpc>
              <a:buNone/>
            </a:pPr>
            <a:r>
              <a:rPr lang="en-US" sz="1000" b="1" dirty="0">
                <a:solidFill>
                  <a:srgbClr val="00BCF2"/>
                </a:solidFill>
              </a:rPr>
              <a:t>✓</a:t>
            </a:r>
            <a:endParaRPr lang="en-US" sz="1000" dirty="0"/>
          </a:p>
        </p:txBody>
      </p:sp>
      <p:sp>
        <p:nvSpPr>
          <p:cNvPr id="49" name="Shape 45"/>
          <p:cNvSpPr/>
          <p:nvPr/>
        </p:nvSpPr>
        <p:spPr>
          <a:xfrm>
            <a:off x="6572250" y="3195042"/>
            <a:ext cx="1857375" cy="375047"/>
          </a:xfrm>
          <a:prstGeom prst="rect">
            <a:avLst/>
          </a:prstGeom>
          <a:solidFill>
            <a:srgbClr val="00BCF2">
              <a:alpha val="10000"/>
            </a:srgbClr>
          </a:solidFill>
          <a:ln w="9144">
            <a:solidFill>
              <a:srgbClr val="00BCF2"/>
            </a:solidFill>
            <a:prstDash val="solid"/>
          </a:ln>
        </p:spPr>
        <p:txBody>
          <a:bodyPr/>
          <a:lstStyle/>
          <a:p>
            <a:endParaRPr lang="en-US" sz="1000"/>
          </a:p>
        </p:txBody>
      </p:sp>
      <p:sp>
        <p:nvSpPr>
          <p:cNvPr id="50" name="Text 46"/>
          <p:cNvSpPr/>
          <p:nvPr/>
        </p:nvSpPr>
        <p:spPr>
          <a:xfrm>
            <a:off x="6572250" y="3202516"/>
            <a:ext cx="1857375" cy="360099"/>
          </a:xfrm>
          <a:prstGeom prst="rect">
            <a:avLst/>
          </a:prstGeom>
          <a:noFill/>
          <a:ln/>
        </p:spPr>
        <p:txBody>
          <a:bodyPr wrap="square" lIns="102108" tIns="102108" rIns="102108" bIns="102108" rtlCol="0" anchor="ctr">
            <a:spAutoFit/>
          </a:bodyPr>
          <a:lstStyle/>
          <a:p>
            <a:pPr marL="0" indent="0" algn="ctr">
              <a:lnSpc>
                <a:spcPts val="1200"/>
              </a:lnSpc>
              <a:buNone/>
            </a:pPr>
            <a:r>
              <a:rPr lang="en-US" sz="1000" b="1" dirty="0">
                <a:solidFill>
                  <a:srgbClr val="00BCF2"/>
                </a:solidFill>
              </a:rPr>
              <a:t>✓</a:t>
            </a:r>
            <a:endParaRPr lang="en-US" sz="1000" dirty="0"/>
          </a:p>
        </p:txBody>
      </p:sp>
      <p:sp>
        <p:nvSpPr>
          <p:cNvPr id="51" name="Shape 47"/>
          <p:cNvSpPr/>
          <p:nvPr/>
        </p:nvSpPr>
        <p:spPr>
          <a:xfrm>
            <a:off x="6572250" y="3641527"/>
            <a:ext cx="1857375" cy="375047"/>
          </a:xfrm>
          <a:prstGeom prst="rect">
            <a:avLst/>
          </a:prstGeom>
          <a:solidFill>
            <a:srgbClr val="00BCF2">
              <a:alpha val="10000"/>
            </a:srgbClr>
          </a:solidFill>
          <a:ln w="9144">
            <a:solidFill>
              <a:srgbClr val="00BCF2"/>
            </a:solidFill>
            <a:prstDash val="solid"/>
          </a:ln>
        </p:spPr>
        <p:txBody>
          <a:bodyPr/>
          <a:lstStyle/>
          <a:p>
            <a:endParaRPr lang="en-US" sz="1000"/>
          </a:p>
        </p:txBody>
      </p:sp>
      <p:sp>
        <p:nvSpPr>
          <p:cNvPr id="52" name="Text 48"/>
          <p:cNvSpPr/>
          <p:nvPr/>
        </p:nvSpPr>
        <p:spPr>
          <a:xfrm>
            <a:off x="6572250" y="3649001"/>
            <a:ext cx="1857375" cy="360099"/>
          </a:xfrm>
          <a:prstGeom prst="rect">
            <a:avLst/>
          </a:prstGeom>
          <a:noFill/>
          <a:ln/>
        </p:spPr>
        <p:txBody>
          <a:bodyPr wrap="square" lIns="102108" tIns="102108" rIns="102108" bIns="102108" rtlCol="0" anchor="ctr">
            <a:spAutoFit/>
          </a:bodyPr>
          <a:lstStyle/>
          <a:p>
            <a:pPr marL="0" indent="0" algn="ctr">
              <a:lnSpc>
                <a:spcPts val="1200"/>
              </a:lnSpc>
              <a:buNone/>
            </a:pPr>
            <a:r>
              <a:rPr lang="en-US" sz="1000" b="1" dirty="0">
                <a:solidFill>
                  <a:srgbClr val="00BCF2"/>
                </a:solidFill>
              </a:rPr>
              <a:t>✓</a:t>
            </a:r>
            <a:endParaRPr lang="en-US" sz="1000" dirty="0"/>
          </a:p>
        </p:txBody>
      </p:sp>
      <p:sp>
        <p:nvSpPr>
          <p:cNvPr id="53" name="Shape 49"/>
          <p:cNvSpPr/>
          <p:nvPr/>
        </p:nvSpPr>
        <p:spPr>
          <a:xfrm>
            <a:off x="6572250" y="4088011"/>
            <a:ext cx="1857375" cy="375047"/>
          </a:xfrm>
          <a:prstGeom prst="rect">
            <a:avLst/>
          </a:prstGeom>
          <a:solidFill>
            <a:srgbClr val="00BCF2">
              <a:alpha val="10000"/>
            </a:srgbClr>
          </a:solidFill>
          <a:ln w="9144">
            <a:solidFill>
              <a:srgbClr val="00BCF2"/>
            </a:solidFill>
            <a:prstDash val="solid"/>
          </a:ln>
        </p:spPr>
        <p:txBody>
          <a:bodyPr/>
          <a:lstStyle/>
          <a:p>
            <a:endParaRPr lang="en-US" sz="1000"/>
          </a:p>
        </p:txBody>
      </p:sp>
      <p:sp>
        <p:nvSpPr>
          <p:cNvPr id="54" name="Text 50"/>
          <p:cNvSpPr/>
          <p:nvPr/>
        </p:nvSpPr>
        <p:spPr>
          <a:xfrm>
            <a:off x="6572250" y="4095485"/>
            <a:ext cx="1857375" cy="360099"/>
          </a:xfrm>
          <a:prstGeom prst="rect">
            <a:avLst/>
          </a:prstGeom>
          <a:noFill/>
          <a:ln/>
        </p:spPr>
        <p:txBody>
          <a:bodyPr wrap="square" lIns="102108" tIns="102108" rIns="102108" bIns="102108" rtlCol="0" anchor="ctr">
            <a:spAutoFit/>
          </a:bodyPr>
          <a:lstStyle/>
          <a:p>
            <a:pPr marL="0" indent="0" algn="ctr">
              <a:lnSpc>
                <a:spcPts val="1200"/>
              </a:lnSpc>
              <a:buNone/>
            </a:pPr>
            <a:r>
              <a:rPr lang="en-US" sz="1000" b="1" dirty="0">
                <a:solidFill>
                  <a:srgbClr val="00BCF2"/>
                </a:solidFill>
              </a:rPr>
              <a:t>✓</a:t>
            </a:r>
            <a:endParaRPr lang="en-US" sz="1000" dirty="0"/>
          </a:p>
        </p:txBody>
      </p:sp>
      <p:sp>
        <p:nvSpPr>
          <p:cNvPr id="55" name="Shape 51"/>
          <p:cNvSpPr/>
          <p:nvPr/>
        </p:nvSpPr>
        <p:spPr>
          <a:xfrm>
            <a:off x="6572250" y="4534495"/>
            <a:ext cx="1857375" cy="375047"/>
          </a:xfrm>
          <a:prstGeom prst="rect">
            <a:avLst/>
          </a:prstGeom>
          <a:solidFill>
            <a:srgbClr val="00BCF2">
              <a:alpha val="10000"/>
            </a:srgbClr>
          </a:solidFill>
          <a:ln w="9144">
            <a:solidFill>
              <a:srgbClr val="00BCF2"/>
            </a:solidFill>
            <a:prstDash val="solid"/>
          </a:ln>
        </p:spPr>
        <p:txBody>
          <a:bodyPr/>
          <a:lstStyle/>
          <a:p>
            <a:endParaRPr lang="en-US" sz="1000"/>
          </a:p>
        </p:txBody>
      </p:sp>
      <p:sp>
        <p:nvSpPr>
          <p:cNvPr id="56" name="Text 52"/>
          <p:cNvSpPr/>
          <p:nvPr/>
        </p:nvSpPr>
        <p:spPr>
          <a:xfrm>
            <a:off x="6572250" y="4541969"/>
            <a:ext cx="1857375" cy="360099"/>
          </a:xfrm>
          <a:prstGeom prst="rect">
            <a:avLst/>
          </a:prstGeom>
          <a:noFill/>
          <a:ln/>
        </p:spPr>
        <p:txBody>
          <a:bodyPr wrap="square" lIns="102108" tIns="102108" rIns="102108" bIns="102108" rtlCol="0" anchor="ctr">
            <a:spAutoFit/>
          </a:bodyPr>
          <a:lstStyle/>
          <a:p>
            <a:pPr marL="0" indent="0" algn="ctr">
              <a:lnSpc>
                <a:spcPts val="1200"/>
              </a:lnSpc>
              <a:buNone/>
            </a:pPr>
            <a:r>
              <a:rPr lang="en-US" sz="1000" b="1" dirty="0">
                <a:solidFill>
                  <a:srgbClr val="00BCF2"/>
                </a:solidFill>
              </a:rPr>
              <a:t>✓</a:t>
            </a:r>
            <a:endParaRPr lang="en-US" sz="1000" dirty="0"/>
          </a:p>
        </p:txBody>
      </p:sp>
      <p:sp>
        <p:nvSpPr>
          <p:cNvPr id="57" name="Text 53"/>
          <p:cNvSpPr/>
          <p:nvPr/>
        </p:nvSpPr>
        <p:spPr>
          <a:xfrm>
            <a:off x="3407625" y="5156895"/>
            <a:ext cx="104196" cy="141064"/>
          </a:xfrm>
          <a:prstGeom prst="rect">
            <a:avLst/>
          </a:prstGeom>
          <a:noFill/>
          <a:ln/>
        </p:spPr>
        <p:txBody>
          <a:bodyPr wrap="none" lIns="0" tIns="0" rIns="0" bIns="0" rtlCol="0" anchor="t">
            <a:spAutoFit/>
          </a:bodyPr>
          <a:lstStyle/>
          <a:p>
            <a:pPr marL="0" indent="0" algn="l">
              <a:lnSpc>
                <a:spcPts val="1100"/>
              </a:lnSpc>
              <a:buNone/>
            </a:pPr>
            <a:r>
              <a:rPr lang="en-US" sz="1000" b="1" dirty="0">
                <a:solidFill>
                  <a:srgbClr val="FF6B35"/>
                </a:solidFill>
              </a:rPr>
              <a:t>✗</a:t>
            </a:r>
            <a:endParaRPr lang="en-US" sz="1000" dirty="0"/>
          </a:p>
        </p:txBody>
      </p:sp>
      <p:sp>
        <p:nvSpPr>
          <p:cNvPr id="58" name="Text 54"/>
          <p:cNvSpPr/>
          <p:nvPr/>
        </p:nvSpPr>
        <p:spPr>
          <a:xfrm>
            <a:off x="3607650" y="5176540"/>
            <a:ext cx="1160574" cy="110800"/>
          </a:xfrm>
          <a:prstGeom prst="rect">
            <a:avLst/>
          </a:prstGeom>
          <a:noFill/>
          <a:ln/>
        </p:spPr>
        <p:txBody>
          <a:bodyPr wrap="none" lIns="0" tIns="0" rIns="0" bIns="0" rtlCol="0" anchor="t">
            <a:spAutoFit/>
          </a:bodyPr>
          <a:lstStyle/>
          <a:p>
            <a:pPr marL="0" indent="0" algn="l">
              <a:lnSpc>
                <a:spcPts val="800"/>
              </a:lnSpc>
              <a:buNone/>
            </a:pPr>
            <a:r>
              <a:rPr lang="en-US" sz="1000" dirty="0">
                <a:solidFill>
                  <a:srgbClr val="000000"/>
                </a:solidFill>
              </a:rPr>
              <a:t>Customer Responsible</a:t>
            </a:r>
            <a:endParaRPr lang="en-US" sz="1000" dirty="0"/>
          </a:p>
        </p:txBody>
      </p:sp>
      <p:sp>
        <p:nvSpPr>
          <p:cNvPr id="59" name="Text 55"/>
          <p:cNvSpPr/>
          <p:nvPr/>
        </p:nvSpPr>
        <p:spPr>
          <a:xfrm>
            <a:off x="4797307" y="5152430"/>
            <a:ext cx="96180" cy="141064"/>
          </a:xfrm>
          <a:prstGeom prst="rect">
            <a:avLst/>
          </a:prstGeom>
          <a:noFill/>
          <a:ln/>
        </p:spPr>
        <p:txBody>
          <a:bodyPr wrap="none" lIns="0" tIns="0" rIns="0" bIns="0" rtlCol="0" anchor="t">
            <a:spAutoFit/>
          </a:bodyPr>
          <a:lstStyle/>
          <a:p>
            <a:pPr marL="0" indent="0" algn="l">
              <a:lnSpc>
                <a:spcPts val="1100"/>
              </a:lnSpc>
              <a:buNone/>
            </a:pPr>
            <a:r>
              <a:rPr lang="en-US" sz="1000" b="1" dirty="0">
                <a:solidFill>
                  <a:srgbClr val="00BCF2"/>
                </a:solidFill>
              </a:rPr>
              <a:t>✓</a:t>
            </a:r>
            <a:endParaRPr lang="en-US" sz="1000" dirty="0"/>
          </a:p>
        </p:txBody>
      </p:sp>
      <p:sp>
        <p:nvSpPr>
          <p:cNvPr id="60" name="Text 56"/>
          <p:cNvSpPr/>
          <p:nvPr/>
        </p:nvSpPr>
        <p:spPr>
          <a:xfrm>
            <a:off x="4997332" y="5176540"/>
            <a:ext cx="953787" cy="110800"/>
          </a:xfrm>
          <a:prstGeom prst="rect">
            <a:avLst/>
          </a:prstGeom>
          <a:noFill/>
          <a:ln/>
        </p:spPr>
        <p:txBody>
          <a:bodyPr wrap="none" lIns="0" tIns="0" rIns="0" bIns="0" rtlCol="0" anchor="t">
            <a:spAutoFit/>
          </a:bodyPr>
          <a:lstStyle/>
          <a:p>
            <a:pPr marL="0" indent="0" algn="l">
              <a:lnSpc>
                <a:spcPts val="800"/>
              </a:lnSpc>
              <a:buNone/>
            </a:pPr>
            <a:r>
              <a:rPr lang="en-US" sz="1000" dirty="0">
                <a:solidFill>
                  <a:srgbClr val="000000"/>
                </a:solidFill>
              </a:rPr>
              <a:t>Azure Responsible</a:t>
            </a:r>
            <a:endParaRPr lang="en-US" sz="10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0" descr="preencoded.png"/>
          <p:cNvPicPr>
            <a:picLocks noChangeAspect="1"/>
          </p:cNvPicPr>
          <p:nvPr/>
        </p:nvPicPr>
        <p:blipFill>
          <a:blip r:embed="rId3"/>
          <a:stretch>
            <a:fillRect/>
          </a:stretch>
        </p:blipFill>
        <p:spPr>
          <a:xfrm>
            <a:off x="0" y="0"/>
            <a:ext cx="9144000" cy="6027539"/>
          </a:xfrm>
          <a:prstGeom prst="rect">
            <a:avLst/>
          </a:prstGeom>
        </p:spPr>
      </p:pic>
      <p:sp>
        <p:nvSpPr>
          <p:cNvPr id="4" name="Text 0"/>
          <p:cNvSpPr/>
          <p:nvPr/>
        </p:nvSpPr>
        <p:spPr>
          <a:xfrm>
            <a:off x="714375" y="571500"/>
            <a:ext cx="7715250" cy="527580"/>
          </a:xfrm>
          <a:prstGeom prst="rect">
            <a:avLst/>
          </a:prstGeom>
          <a:noFill/>
          <a:ln/>
        </p:spPr>
        <p:txBody>
          <a:bodyPr wrap="square" lIns="0" tIns="0" rIns="0" bIns="0" rtlCol="0" anchor="t">
            <a:spAutoFit/>
          </a:bodyPr>
          <a:lstStyle/>
          <a:p>
            <a:pPr marL="0" indent="0" algn="ctr">
              <a:lnSpc>
                <a:spcPts val="2200"/>
              </a:lnSpc>
              <a:buNone/>
            </a:pPr>
            <a:r>
              <a:rPr lang="en-US" sz="1000" b="1" dirty="0">
                <a:solidFill>
                  <a:srgbClr val="0078D4"/>
                </a:solidFill>
              </a:rPr>
              <a:t>Cost &amp; Support:
Total Cost of Ownership</a:t>
            </a:r>
            <a:endParaRPr lang="en-US" sz="1000" dirty="0"/>
          </a:p>
        </p:txBody>
      </p:sp>
      <p:sp>
        <p:nvSpPr>
          <p:cNvPr id="5" name="Shape 1"/>
          <p:cNvSpPr/>
          <p:nvPr/>
        </p:nvSpPr>
        <p:spPr>
          <a:xfrm>
            <a:off x="714375" y="1410891"/>
            <a:ext cx="3714750" cy="326827"/>
          </a:xfrm>
          <a:prstGeom prst="rect">
            <a:avLst/>
          </a:prstGeom>
          <a:solidFill>
            <a:srgbClr val="FF6B35">
              <a:alpha val="10000"/>
            </a:srgbClr>
          </a:solidFill>
          <a:ln/>
        </p:spPr>
        <p:txBody>
          <a:bodyPr/>
          <a:lstStyle/>
          <a:p>
            <a:endParaRPr lang="en-US" sz="1000"/>
          </a:p>
        </p:txBody>
      </p:sp>
      <p:sp>
        <p:nvSpPr>
          <p:cNvPr id="6" name="Shape 2"/>
          <p:cNvSpPr/>
          <p:nvPr/>
        </p:nvSpPr>
        <p:spPr>
          <a:xfrm>
            <a:off x="714375" y="1410891"/>
            <a:ext cx="28575" cy="326827"/>
          </a:xfrm>
          <a:prstGeom prst="rect">
            <a:avLst/>
          </a:prstGeom>
          <a:solidFill>
            <a:srgbClr val="FF6B35"/>
          </a:solidFill>
          <a:ln/>
        </p:spPr>
        <p:txBody>
          <a:bodyPr/>
          <a:lstStyle/>
          <a:p>
            <a:endParaRPr lang="en-US" sz="1000"/>
          </a:p>
        </p:txBody>
      </p:sp>
      <p:sp>
        <p:nvSpPr>
          <p:cNvPr id="7" name="Text 3"/>
          <p:cNvSpPr/>
          <p:nvPr/>
        </p:nvSpPr>
        <p:spPr>
          <a:xfrm>
            <a:off x="714375" y="1410891"/>
            <a:ext cx="3714750" cy="347275"/>
          </a:xfrm>
          <a:prstGeom prst="rect">
            <a:avLst/>
          </a:prstGeom>
          <a:noFill/>
          <a:ln/>
        </p:spPr>
        <p:txBody>
          <a:bodyPr wrap="square" lIns="127508" tIns="102108" rIns="127508" bIns="102108" rtlCol="0" anchor="t">
            <a:spAutoFit/>
          </a:bodyPr>
          <a:lstStyle/>
          <a:p>
            <a:pPr marL="0" indent="0" algn="l">
              <a:lnSpc>
                <a:spcPts val="1100"/>
              </a:lnSpc>
              <a:buNone/>
            </a:pPr>
            <a:r>
              <a:rPr lang="en-US" sz="1000" b="1" kern="0" spc="1" dirty="0">
                <a:solidFill>
                  <a:srgbClr val="FF6B35"/>
                </a:solidFill>
              </a:rPr>
              <a:t>Self-Managed Kubernetes</a:t>
            </a:r>
            <a:endParaRPr lang="en-US" sz="1000" dirty="0"/>
          </a:p>
        </p:txBody>
      </p:sp>
      <p:sp>
        <p:nvSpPr>
          <p:cNvPr id="8" name="Shape 4"/>
          <p:cNvSpPr/>
          <p:nvPr/>
        </p:nvSpPr>
        <p:spPr>
          <a:xfrm>
            <a:off x="714375" y="1844873"/>
            <a:ext cx="3714750" cy="298252"/>
          </a:xfrm>
          <a:prstGeom prst="rect">
            <a:avLst/>
          </a:prstGeom>
          <a:solidFill>
            <a:srgbClr val="FFFFFF">
              <a:alpha val="50000"/>
            </a:srgbClr>
          </a:solidFill>
          <a:ln/>
        </p:spPr>
        <p:txBody>
          <a:bodyPr/>
          <a:lstStyle/>
          <a:p>
            <a:endParaRPr lang="en-US" sz="1000"/>
          </a:p>
        </p:txBody>
      </p:sp>
      <p:sp>
        <p:nvSpPr>
          <p:cNvPr id="9" name="Shape 5"/>
          <p:cNvSpPr/>
          <p:nvPr/>
        </p:nvSpPr>
        <p:spPr>
          <a:xfrm>
            <a:off x="714375" y="1844873"/>
            <a:ext cx="21431" cy="298252"/>
          </a:xfrm>
          <a:prstGeom prst="rect">
            <a:avLst/>
          </a:prstGeom>
          <a:solidFill>
            <a:srgbClr val="FF6B35"/>
          </a:solidFill>
          <a:ln/>
        </p:spPr>
        <p:txBody>
          <a:bodyPr/>
          <a:lstStyle/>
          <a:p>
            <a:endParaRPr lang="en-US" sz="1000"/>
          </a:p>
        </p:txBody>
      </p:sp>
      <p:sp>
        <p:nvSpPr>
          <p:cNvPr id="10" name="Text 6"/>
          <p:cNvSpPr/>
          <p:nvPr/>
        </p:nvSpPr>
        <p:spPr>
          <a:xfrm>
            <a:off x="821531" y="1935956"/>
            <a:ext cx="1048364" cy="110800"/>
          </a:xfrm>
          <a:prstGeom prst="rect">
            <a:avLst/>
          </a:prstGeom>
          <a:noFill/>
          <a:ln/>
        </p:spPr>
        <p:txBody>
          <a:bodyPr wrap="none" lIns="0" tIns="0" rIns="0" bIns="0" rtlCol="0" anchor="t">
            <a:spAutoFit/>
          </a:bodyPr>
          <a:lstStyle/>
          <a:p>
            <a:pPr marL="0" indent="0" algn="l">
              <a:lnSpc>
                <a:spcPts val="800"/>
              </a:lnSpc>
              <a:buNone/>
            </a:pPr>
            <a:r>
              <a:rPr lang="en-US" sz="1000" b="1" dirty="0">
                <a:solidFill>
                  <a:srgbClr val="1A1A1A"/>
                </a:solidFill>
              </a:rPr>
              <a:t>Infrastructure Costs</a:t>
            </a:r>
            <a:endParaRPr lang="en-US" sz="1000" dirty="0"/>
          </a:p>
        </p:txBody>
      </p:sp>
      <p:sp>
        <p:nvSpPr>
          <p:cNvPr id="11" name="Text 7"/>
          <p:cNvSpPr/>
          <p:nvPr/>
        </p:nvSpPr>
        <p:spPr>
          <a:xfrm>
            <a:off x="4162602" y="1930598"/>
            <a:ext cx="197170" cy="120418"/>
          </a:xfrm>
          <a:prstGeom prst="rect">
            <a:avLst/>
          </a:prstGeom>
          <a:noFill/>
          <a:ln/>
        </p:spPr>
        <p:txBody>
          <a:bodyPr wrap="none" lIns="0" tIns="0" rIns="0" bIns="0" rtlCol="0" anchor="t">
            <a:spAutoFit/>
          </a:bodyPr>
          <a:lstStyle/>
          <a:p>
            <a:pPr marL="0" indent="0" algn="l">
              <a:lnSpc>
                <a:spcPts val="900"/>
              </a:lnSpc>
              <a:buNone/>
            </a:pPr>
            <a:r>
              <a:rPr lang="en-US" sz="1000" b="1" dirty="0">
                <a:solidFill>
                  <a:srgbClr val="FF6B35"/>
                </a:solidFill>
              </a:rPr>
              <a:t>$$$</a:t>
            </a:r>
            <a:endParaRPr lang="en-US" sz="1000" dirty="0"/>
          </a:p>
        </p:txBody>
      </p:sp>
      <p:sp>
        <p:nvSpPr>
          <p:cNvPr id="12" name="Shape 8"/>
          <p:cNvSpPr/>
          <p:nvPr/>
        </p:nvSpPr>
        <p:spPr>
          <a:xfrm>
            <a:off x="714375" y="2250281"/>
            <a:ext cx="3714750" cy="298252"/>
          </a:xfrm>
          <a:prstGeom prst="rect">
            <a:avLst/>
          </a:prstGeom>
          <a:solidFill>
            <a:srgbClr val="FFFFFF">
              <a:alpha val="50000"/>
            </a:srgbClr>
          </a:solidFill>
          <a:ln/>
        </p:spPr>
        <p:txBody>
          <a:bodyPr/>
          <a:lstStyle/>
          <a:p>
            <a:endParaRPr lang="en-US" sz="1000"/>
          </a:p>
        </p:txBody>
      </p:sp>
      <p:sp>
        <p:nvSpPr>
          <p:cNvPr id="13" name="Shape 9"/>
          <p:cNvSpPr/>
          <p:nvPr/>
        </p:nvSpPr>
        <p:spPr>
          <a:xfrm>
            <a:off x="714375" y="2250281"/>
            <a:ext cx="21431" cy="298252"/>
          </a:xfrm>
          <a:prstGeom prst="rect">
            <a:avLst/>
          </a:prstGeom>
          <a:solidFill>
            <a:srgbClr val="FF6B35"/>
          </a:solidFill>
          <a:ln/>
        </p:spPr>
        <p:txBody>
          <a:bodyPr/>
          <a:lstStyle/>
          <a:p>
            <a:endParaRPr lang="en-US" sz="1000"/>
          </a:p>
        </p:txBody>
      </p:sp>
      <p:sp>
        <p:nvSpPr>
          <p:cNvPr id="14" name="Text 10"/>
          <p:cNvSpPr/>
          <p:nvPr/>
        </p:nvSpPr>
        <p:spPr>
          <a:xfrm>
            <a:off x="821531" y="2341364"/>
            <a:ext cx="1452321" cy="110800"/>
          </a:xfrm>
          <a:prstGeom prst="rect">
            <a:avLst/>
          </a:prstGeom>
          <a:noFill/>
          <a:ln/>
        </p:spPr>
        <p:txBody>
          <a:bodyPr wrap="none" lIns="0" tIns="0" rIns="0" bIns="0" rtlCol="0" anchor="t">
            <a:spAutoFit/>
          </a:bodyPr>
          <a:lstStyle/>
          <a:p>
            <a:pPr marL="0" indent="0" algn="l">
              <a:lnSpc>
                <a:spcPts val="800"/>
              </a:lnSpc>
              <a:buNone/>
            </a:pPr>
            <a:r>
              <a:rPr lang="en-US" sz="1000" b="1" dirty="0">
                <a:solidFill>
                  <a:srgbClr val="1A1A1A"/>
                </a:solidFill>
              </a:rPr>
              <a:t>DevOps Engineers (2-3 FTE)</a:t>
            </a:r>
            <a:endParaRPr lang="en-US" sz="1000" dirty="0"/>
          </a:p>
        </p:txBody>
      </p:sp>
      <p:sp>
        <p:nvSpPr>
          <p:cNvPr id="15" name="Text 11"/>
          <p:cNvSpPr/>
          <p:nvPr/>
        </p:nvSpPr>
        <p:spPr>
          <a:xfrm>
            <a:off x="4162602" y="2336006"/>
            <a:ext cx="197170" cy="120418"/>
          </a:xfrm>
          <a:prstGeom prst="rect">
            <a:avLst/>
          </a:prstGeom>
          <a:noFill/>
          <a:ln/>
        </p:spPr>
        <p:txBody>
          <a:bodyPr wrap="none" lIns="0" tIns="0" rIns="0" bIns="0" rtlCol="0" anchor="t">
            <a:spAutoFit/>
          </a:bodyPr>
          <a:lstStyle/>
          <a:p>
            <a:pPr marL="0" indent="0" algn="l">
              <a:lnSpc>
                <a:spcPts val="900"/>
              </a:lnSpc>
              <a:buNone/>
            </a:pPr>
            <a:r>
              <a:rPr lang="en-US" sz="1000" b="1" dirty="0">
                <a:solidFill>
                  <a:srgbClr val="FF6B35"/>
                </a:solidFill>
              </a:rPr>
              <a:t>$$$</a:t>
            </a:r>
            <a:endParaRPr lang="en-US" sz="1000" dirty="0"/>
          </a:p>
        </p:txBody>
      </p:sp>
      <p:sp>
        <p:nvSpPr>
          <p:cNvPr id="16" name="Shape 12"/>
          <p:cNvSpPr/>
          <p:nvPr/>
        </p:nvSpPr>
        <p:spPr>
          <a:xfrm>
            <a:off x="714375" y="2655689"/>
            <a:ext cx="3714750" cy="298252"/>
          </a:xfrm>
          <a:prstGeom prst="rect">
            <a:avLst/>
          </a:prstGeom>
          <a:solidFill>
            <a:srgbClr val="FFFFFF">
              <a:alpha val="50000"/>
            </a:srgbClr>
          </a:solidFill>
          <a:ln/>
        </p:spPr>
        <p:txBody>
          <a:bodyPr/>
          <a:lstStyle/>
          <a:p>
            <a:endParaRPr lang="en-US" sz="1000"/>
          </a:p>
        </p:txBody>
      </p:sp>
      <p:sp>
        <p:nvSpPr>
          <p:cNvPr id="17" name="Shape 13"/>
          <p:cNvSpPr/>
          <p:nvPr/>
        </p:nvSpPr>
        <p:spPr>
          <a:xfrm>
            <a:off x="714375" y="2655689"/>
            <a:ext cx="21431" cy="298252"/>
          </a:xfrm>
          <a:prstGeom prst="rect">
            <a:avLst/>
          </a:prstGeom>
          <a:solidFill>
            <a:srgbClr val="FF6B35"/>
          </a:solidFill>
          <a:ln/>
        </p:spPr>
        <p:txBody>
          <a:bodyPr/>
          <a:lstStyle/>
          <a:p>
            <a:endParaRPr lang="en-US" sz="1000"/>
          </a:p>
        </p:txBody>
      </p:sp>
      <p:sp>
        <p:nvSpPr>
          <p:cNvPr id="18" name="Text 14"/>
          <p:cNvSpPr/>
          <p:nvPr/>
        </p:nvSpPr>
        <p:spPr>
          <a:xfrm>
            <a:off x="821531" y="2746772"/>
            <a:ext cx="1237518" cy="110800"/>
          </a:xfrm>
          <a:prstGeom prst="rect">
            <a:avLst/>
          </a:prstGeom>
          <a:noFill/>
          <a:ln/>
        </p:spPr>
        <p:txBody>
          <a:bodyPr wrap="none" lIns="0" tIns="0" rIns="0" bIns="0" rtlCol="0" anchor="t">
            <a:spAutoFit/>
          </a:bodyPr>
          <a:lstStyle/>
          <a:p>
            <a:pPr marL="0" indent="0" algn="l">
              <a:lnSpc>
                <a:spcPts val="800"/>
              </a:lnSpc>
              <a:buNone/>
            </a:pPr>
            <a:r>
              <a:rPr lang="en-US" sz="1000" b="1" dirty="0">
                <a:solidFill>
                  <a:srgbClr val="1A1A1A"/>
                </a:solidFill>
              </a:rPr>
              <a:t>Training &amp; Certification</a:t>
            </a:r>
            <a:endParaRPr lang="en-US" sz="1000" dirty="0"/>
          </a:p>
        </p:txBody>
      </p:sp>
      <p:sp>
        <p:nvSpPr>
          <p:cNvPr id="19" name="Text 15"/>
          <p:cNvSpPr/>
          <p:nvPr/>
        </p:nvSpPr>
        <p:spPr>
          <a:xfrm>
            <a:off x="4215705" y="2741414"/>
            <a:ext cx="131446" cy="120418"/>
          </a:xfrm>
          <a:prstGeom prst="rect">
            <a:avLst/>
          </a:prstGeom>
          <a:noFill/>
          <a:ln/>
        </p:spPr>
        <p:txBody>
          <a:bodyPr wrap="none" lIns="0" tIns="0" rIns="0" bIns="0" rtlCol="0" anchor="t">
            <a:spAutoFit/>
          </a:bodyPr>
          <a:lstStyle/>
          <a:p>
            <a:pPr marL="0" indent="0" algn="l">
              <a:lnSpc>
                <a:spcPts val="900"/>
              </a:lnSpc>
              <a:buNone/>
            </a:pPr>
            <a:r>
              <a:rPr lang="en-US" sz="1000" b="1" dirty="0">
                <a:solidFill>
                  <a:srgbClr val="FF6B35"/>
                </a:solidFill>
              </a:rPr>
              <a:t>$$</a:t>
            </a:r>
            <a:endParaRPr lang="en-US" sz="1000" dirty="0"/>
          </a:p>
        </p:txBody>
      </p:sp>
      <p:sp>
        <p:nvSpPr>
          <p:cNvPr id="20" name="Shape 16"/>
          <p:cNvSpPr/>
          <p:nvPr/>
        </p:nvSpPr>
        <p:spPr>
          <a:xfrm>
            <a:off x="714375" y="3061097"/>
            <a:ext cx="3714750" cy="298252"/>
          </a:xfrm>
          <a:prstGeom prst="rect">
            <a:avLst/>
          </a:prstGeom>
          <a:solidFill>
            <a:srgbClr val="FFFFFF">
              <a:alpha val="50000"/>
            </a:srgbClr>
          </a:solidFill>
          <a:ln/>
        </p:spPr>
        <p:txBody>
          <a:bodyPr/>
          <a:lstStyle/>
          <a:p>
            <a:endParaRPr lang="en-US" sz="1000"/>
          </a:p>
        </p:txBody>
      </p:sp>
      <p:sp>
        <p:nvSpPr>
          <p:cNvPr id="21" name="Shape 17"/>
          <p:cNvSpPr/>
          <p:nvPr/>
        </p:nvSpPr>
        <p:spPr>
          <a:xfrm>
            <a:off x="714375" y="3061097"/>
            <a:ext cx="21431" cy="298252"/>
          </a:xfrm>
          <a:prstGeom prst="rect">
            <a:avLst/>
          </a:prstGeom>
          <a:solidFill>
            <a:srgbClr val="FF6B35"/>
          </a:solidFill>
          <a:ln/>
        </p:spPr>
        <p:txBody>
          <a:bodyPr/>
          <a:lstStyle/>
          <a:p>
            <a:endParaRPr lang="en-US" sz="1000"/>
          </a:p>
        </p:txBody>
      </p:sp>
      <p:sp>
        <p:nvSpPr>
          <p:cNvPr id="22" name="Text 18"/>
          <p:cNvSpPr/>
          <p:nvPr/>
        </p:nvSpPr>
        <p:spPr>
          <a:xfrm>
            <a:off x="821531" y="3152180"/>
            <a:ext cx="1138132" cy="110800"/>
          </a:xfrm>
          <a:prstGeom prst="rect">
            <a:avLst/>
          </a:prstGeom>
          <a:noFill/>
          <a:ln/>
        </p:spPr>
        <p:txBody>
          <a:bodyPr wrap="none" lIns="0" tIns="0" rIns="0" bIns="0" rtlCol="0" anchor="t">
            <a:spAutoFit/>
          </a:bodyPr>
          <a:lstStyle/>
          <a:p>
            <a:pPr marL="0" indent="0" algn="l">
              <a:lnSpc>
                <a:spcPts val="800"/>
              </a:lnSpc>
              <a:buNone/>
            </a:pPr>
            <a:r>
              <a:rPr lang="en-US" sz="1000" b="1" dirty="0">
                <a:solidFill>
                  <a:srgbClr val="1A1A1A"/>
                </a:solidFill>
              </a:rPr>
              <a:t>Support &amp; Consulting</a:t>
            </a:r>
            <a:endParaRPr lang="en-US" sz="1000" dirty="0"/>
          </a:p>
        </p:txBody>
      </p:sp>
      <p:sp>
        <p:nvSpPr>
          <p:cNvPr id="23" name="Text 19"/>
          <p:cNvSpPr/>
          <p:nvPr/>
        </p:nvSpPr>
        <p:spPr>
          <a:xfrm>
            <a:off x="4215705" y="3146822"/>
            <a:ext cx="131446" cy="120418"/>
          </a:xfrm>
          <a:prstGeom prst="rect">
            <a:avLst/>
          </a:prstGeom>
          <a:noFill/>
          <a:ln/>
        </p:spPr>
        <p:txBody>
          <a:bodyPr wrap="none" lIns="0" tIns="0" rIns="0" bIns="0" rtlCol="0" anchor="t">
            <a:spAutoFit/>
          </a:bodyPr>
          <a:lstStyle/>
          <a:p>
            <a:pPr marL="0" indent="0" algn="l">
              <a:lnSpc>
                <a:spcPts val="900"/>
              </a:lnSpc>
              <a:buNone/>
            </a:pPr>
            <a:r>
              <a:rPr lang="en-US" sz="1000" b="1" dirty="0">
                <a:solidFill>
                  <a:srgbClr val="FF6B35"/>
                </a:solidFill>
              </a:rPr>
              <a:t>$$</a:t>
            </a:r>
            <a:endParaRPr lang="en-US" sz="1000" dirty="0"/>
          </a:p>
        </p:txBody>
      </p:sp>
      <p:sp>
        <p:nvSpPr>
          <p:cNvPr id="24" name="Shape 20"/>
          <p:cNvSpPr/>
          <p:nvPr/>
        </p:nvSpPr>
        <p:spPr>
          <a:xfrm>
            <a:off x="714375" y="3466505"/>
            <a:ext cx="3714750" cy="298252"/>
          </a:xfrm>
          <a:prstGeom prst="rect">
            <a:avLst/>
          </a:prstGeom>
          <a:solidFill>
            <a:srgbClr val="FFFFFF">
              <a:alpha val="50000"/>
            </a:srgbClr>
          </a:solidFill>
          <a:ln/>
        </p:spPr>
        <p:txBody>
          <a:bodyPr/>
          <a:lstStyle/>
          <a:p>
            <a:endParaRPr lang="en-US" sz="1000"/>
          </a:p>
        </p:txBody>
      </p:sp>
      <p:sp>
        <p:nvSpPr>
          <p:cNvPr id="25" name="Shape 21"/>
          <p:cNvSpPr/>
          <p:nvPr/>
        </p:nvSpPr>
        <p:spPr>
          <a:xfrm>
            <a:off x="714375" y="3466505"/>
            <a:ext cx="21431" cy="298252"/>
          </a:xfrm>
          <a:prstGeom prst="rect">
            <a:avLst/>
          </a:prstGeom>
          <a:solidFill>
            <a:srgbClr val="FF6B35"/>
          </a:solidFill>
          <a:ln/>
        </p:spPr>
        <p:txBody>
          <a:bodyPr/>
          <a:lstStyle/>
          <a:p>
            <a:endParaRPr lang="en-US" sz="1000"/>
          </a:p>
        </p:txBody>
      </p:sp>
      <p:sp>
        <p:nvSpPr>
          <p:cNvPr id="26" name="Text 22"/>
          <p:cNvSpPr/>
          <p:nvPr/>
        </p:nvSpPr>
        <p:spPr>
          <a:xfrm>
            <a:off x="821531" y="3557588"/>
            <a:ext cx="1035540" cy="110800"/>
          </a:xfrm>
          <a:prstGeom prst="rect">
            <a:avLst/>
          </a:prstGeom>
          <a:noFill/>
          <a:ln/>
        </p:spPr>
        <p:txBody>
          <a:bodyPr wrap="none" lIns="0" tIns="0" rIns="0" bIns="0" rtlCol="0" anchor="t">
            <a:spAutoFit/>
          </a:bodyPr>
          <a:lstStyle/>
          <a:p>
            <a:pPr marL="0" indent="0" algn="l">
              <a:lnSpc>
                <a:spcPts val="800"/>
              </a:lnSpc>
              <a:buNone/>
            </a:pPr>
            <a:r>
              <a:rPr lang="en-US" sz="1000" b="1" dirty="0">
                <a:solidFill>
                  <a:srgbClr val="1A1A1A"/>
                </a:solidFill>
              </a:rPr>
              <a:t>Tools &amp; Monitoring</a:t>
            </a:r>
            <a:endParaRPr lang="en-US" sz="1000" dirty="0"/>
          </a:p>
        </p:txBody>
      </p:sp>
      <p:sp>
        <p:nvSpPr>
          <p:cNvPr id="27" name="Text 23"/>
          <p:cNvSpPr/>
          <p:nvPr/>
        </p:nvSpPr>
        <p:spPr>
          <a:xfrm>
            <a:off x="4215705" y="3552230"/>
            <a:ext cx="131446" cy="120418"/>
          </a:xfrm>
          <a:prstGeom prst="rect">
            <a:avLst/>
          </a:prstGeom>
          <a:noFill/>
          <a:ln/>
        </p:spPr>
        <p:txBody>
          <a:bodyPr wrap="none" lIns="0" tIns="0" rIns="0" bIns="0" rtlCol="0" anchor="t">
            <a:spAutoFit/>
          </a:bodyPr>
          <a:lstStyle/>
          <a:p>
            <a:pPr marL="0" indent="0" algn="l">
              <a:lnSpc>
                <a:spcPts val="900"/>
              </a:lnSpc>
              <a:buNone/>
            </a:pPr>
            <a:r>
              <a:rPr lang="en-US" sz="1000" b="1" dirty="0">
                <a:solidFill>
                  <a:srgbClr val="FF6B35"/>
                </a:solidFill>
              </a:rPr>
              <a:t>$$</a:t>
            </a:r>
            <a:endParaRPr lang="en-US" sz="1000" dirty="0"/>
          </a:p>
        </p:txBody>
      </p:sp>
      <p:sp>
        <p:nvSpPr>
          <p:cNvPr id="28" name="Shape 24"/>
          <p:cNvSpPr/>
          <p:nvPr/>
        </p:nvSpPr>
        <p:spPr>
          <a:xfrm>
            <a:off x="714375" y="3979069"/>
            <a:ext cx="3714750" cy="641152"/>
          </a:xfrm>
          <a:prstGeom prst="rect">
            <a:avLst/>
          </a:prstGeom>
          <a:solidFill>
            <a:srgbClr val="FF6B35">
              <a:alpha val="5000"/>
            </a:srgbClr>
          </a:solidFill>
          <a:ln w="18288">
            <a:solidFill>
              <a:srgbClr val="FF6B35"/>
            </a:solidFill>
            <a:prstDash val="solid"/>
          </a:ln>
        </p:spPr>
        <p:txBody>
          <a:bodyPr/>
          <a:lstStyle/>
          <a:p>
            <a:endParaRPr lang="en-US" sz="1000"/>
          </a:p>
        </p:txBody>
      </p:sp>
      <p:sp>
        <p:nvSpPr>
          <p:cNvPr id="29" name="Text 25"/>
          <p:cNvSpPr/>
          <p:nvPr/>
        </p:nvSpPr>
        <p:spPr>
          <a:xfrm>
            <a:off x="821531" y="4086225"/>
            <a:ext cx="626454" cy="101182"/>
          </a:xfrm>
          <a:prstGeom prst="rect">
            <a:avLst/>
          </a:prstGeom>
          <a:noFill/>
          <a:ln/>
        </p:spPr>
        <p:txBody>
          <a:bodyPr wrap="none" lIns="0" tIns="0" rIns="0" bIns="0" rtlCol="0" anchor="t">
            <a:spAutoFit/>
          </a:bodyPr>
          <a:lstStyle/>
          <a:p>
            <a:pPr marL="0" indent="0" algn="l">
              <a:lnSpc>
                <a:spcPts val="700"/>
              </a:lnSpc>
              <a:buNone/>
            </a:pPr>
            <a:r>
              <a:rPr lang="en-US" sz="1000" b="1" kern="0" spc="1" dirty="0">
                <a:solidFill>
                  <a:srgbClr val="FF6B35"/>
                </a:solidFill>
              </a:rPr>
              <a:t>Annual TCO</a:t>
            </a:r>
            <a:endParaRPr lang="en-US" sz="1000" dirty="0"/>
          </a:p>
        </p:txBody>
      </p:sp>
      <p:sp>
        <p:nvSpPr>
          <p:cNvPr id="30" name="Text 26"/>
          <p:cNvSpPr/>
          <p:nvPr/>
        </p:nvSpPr>
        <p:spPr>
          <a:xfrm>
            <a:off x="821531" y="4250531"/>
            <a:ext cx="737381" cy="187744"/>
          </a:xfrm>
          <a:prstGeom prst="rect">
            <a:avLst/>
          </a:prstGeom>
          <a:noFill/>
          <a:ln/>
        </p:spPr>
        <p:txBody>
          <a:bodyPr wrap="none" lIns="0" tIns="0" rIns="0" bIns="0" rtlCol="0" anchor="t">
            <a:spAutoFit/>
          </a:bodyPr>
          <a:lstStyle/>
          <a:p>
            <a:pPr marL="0" indent="0" algn="l">
              <a:lnSpc>
                <a:spcPts val="1600"/>
              </a:lnSpc>
              <a:buNone/>
            </a:pPr>
            <a:r>
              <a:rPr lang="en-US" sz="1000" b="1" dirty="0">
                <a:solidFill>
                  <a:srgbClr val="FF6B35"/>
                </a:solidFill>
              </a:rPr>
              <a:t>$500K - $1M+</a:t>
            </a:r>
            <a:endParaRPr lang="en-US" sz="1000" dirty="0"/>
          </a:p>
        </p:txBody>
      </p:sp>
      <p:sp>
        <p:nvSpPr>
          <p:cNvPr id="31" name="Shape 27"/>
          <p:cNvSpPr/>
          <p:nvPr/>
        </p:nvSpPr>
        <p:spPr>
          <a:xfrm>
            <a:off x="4714875" y="1410891"/>
            <a:ext cx="3714750" cy="326827"/>
          </a:xfrm>
          <a:prstGeom prst="rect">
            <a:avLst/>
          </a:prstGeom>
          <a:solidFill>
            <a:srgbClr val="00BCF2">
              <a:alpha val="10000"/>
            </a:srgbClr>
          </a:solidFill>
          <a:ln/>
        </p:spPr>
        <p:txBody>
          <a:bodyPr/>
          <a:lstStyle/>
          <a:p>
            <a:endParaRPr lang="en-US" sz="1000"/>
          </a:p>
        </p:txBody>
      </p:sp>
      <p:sp>
        <p:nvSpPr>
          <p:cNvPr id="32" name="Shape 28"/>
          <p:cNvSpPr/>
          <p:nvPr/>
        </p:nvSpPr>
        <p:spPr>
          <a:xfrm>
            <a:off x="4714875" y="1410891"/>
            <a:ext cx="28575" cy="326827"/>
          </a:xfrm>
          <a:prstGeom prst="rect">
            <a:avLst/>
          </a:prstGeom>
          <a:solidFill>
            <a:srgbClr val="00BCF2"/>
          </a:solidFill>
          <a:ln/>
        </p:spPr>
        <p:txBody>
          <a:bodyPr/>
          <a:lstStyle/>
          <a:p>
            <a:endParaRPr lang="en-US" sz="1000"/>
          </a:p>
        </p:txBody>
      </p:sp>
      <p:sp>
        <p:nvSpPr>
          <p:cNvPr id="33" name="Text 29"/>
          <p:cNvSpPr/>
          <p:nvPr/>
        </p:nvSpPr>
        <p:spPr>
          <a:xfrm>
            <a:off x="4714875" y="1410891"/>
            <a:ext cx="3714750" cy="347275"/>
          </a:xfrm>
          <a:prstGeom prst="rect">
            <a:avLst/>
          </a:prstGeom>
          <a:noFill/>
          <a:ln/>
        </p:spPr>
        <p:txBody>
          <a:bodyPr wrap="square" lIns="127508" tIns="102108" rIns="127508" bIns="102108" rtlCol="0" anchor="t">
            <a:spAutoFit/>
          </a:bodyPr>
          <a:lstStyle/>
          <a:p>
            <a:pPr marL="0" indent="0" algn="l">
              <a:lnSpc>
                <a:spcPts val="1100"/>
              </a:lnSpc>
              <a:buNone/>
            </a:pPr>
            <a:r>
              <a:rPr lang="en-US" sz="1000" b="1" kern="0" spc="1" dirty="0">
                <a:solidFill>
                  <a:srgbClr val="00BCF2"/>
                </a:solidFill>
              </a:rPr>
              <a:t>Azure Kubernetes Service (AKS)</a:t>
            </a:r>
            <a:endParaRPr lang="en-US" sz="1000" dirty="0"/>
          </a:p>
        </p:txBody>
      </p:sp>
      <p:sp>
        <p:nvSpPr>
          <p:cNvPr id="34" name="Shape 30"/>
          <p:cNvSpPr/>
          <p:nvPr/>
        </p:nvSpPr>
        <p:spPr>
          <a:xfrm>
            <a:off x="4714875" y="1844873"/>
            <a:ext cx="3714750" cy="298252"/>
          </a:xfrm>
          <a:prstGeom prst="rect">
            <a:avLst/>
          </a:prstGeom>
          <a:solidFill>
            <a:srgbClr val="FFFFFF">
              <a:alpha val="50000"/>
            </a:srgbClr>
          </a:solidFill>
          <a:ln/>
        </p:spPr>
        <p:txBody>
          <a:bodyPr/>
          <a:lstStyle/>
          <a:p>
            <a:endParaRPr lang="en-US" sz="1000"/>
          </a:p>
        </p:txBody>
      </p:sp>
      <p:sp>
        <p:nvSpPr>
          <p:cNvPr id="35" name="Shape 31"/>
          <p:cNvSpPr/>
          <p:nvPr/>
        </p:nvSpPr>
        <p:spPr>
          <a:xfrm>
            <a:off x="4714875" y="1844873"/>
            <a:ext cx="21431" cy="298252"/>
          </a:xfrm>
          <a:prstGeom prst="rect">
            <a:avLst/>
          </a:prstGeom>
          <a:solidFill>
            <a:srgbClr val="00BCF2"/>
          </a:solidFill>
          <a:ln/>
        </p:spPr>
        <p:txBody>
          <a:bodyPr/>
          <a:lstStyle/>
          <a:p>
            <a:endParaRPr lang="en-US" sz="1000"/>
          </a:p>
        </p:txBody>
      </p:sp>
      <p:sp>
        <p:nvSpPr>
          <p:cNvPr id="36" name="Text 32"/>
          <p:cNvSpPr/>
          <p:nvPr/>
        </p:nvSpPr>
        <p:spPr>
          <a:xfrm>
            <a:off x="4822031" y="1935956"/>
            <a:ext cx="929742" cy="110800"/>
          </a:xfrm>
          <a:prstGeom prst="rect">
            <a:avLst/>
          </a:prstGeom>
          <a:noFill/>
          <a:ln/>
        </p:spPr>
        <p:txBody>
          <a:bodyPr wrap="none" lIns="0" tIns="0" rIns="0" bIns="0" rtlCol="0" anchor="t">
            <a:spAutoFit/>
          </a:bodyPr>
          <a:lstStyle/>
          <a:p>
            <a:pPr marL="0" indent="0" algn="l">
              <a:lnSpc>
                <a:spcPts val="800"/>
              </a:lnSpc>
              <a:buNone/>
            </a:pPr>
            <a:r>
              <a:rPr lang="en-US" sz="1000" b="1" dirty="0">
                <a:solidFill>
                  <a:srgbClr val="1A1A1A"/>
                </a:solidFill>
              </a:rPr>
              <a:t>AKS Service Costs</a:t>
            </a:r>
            <a:endParaRPr lang="en-US" sz="1000" dirty="0"/>
          </a:p>
        </p:txBody>
      </p:sp>
      <p:sp>
        <p:nvSpPr>
          <p:cNvPr id="37" name="Text 33"/>
          <p:cNvSpPr/>
          <p:nvPr/>
        </p:nvSpPr>
        <p:spPr>
          <a:xfrm>
            <a:off x="8269337" y="1930598"/>
            <a:ext cx="65724" cy="120418"/>
          </a:xfrm>
          <a:prstGeom prst="rect">
            <a:avLst/>
          </a:prstGeom>
          <a:noFill/>
          <a:ln/>
        </p:spPr>
        <p:txBody>
          <a:bodyPr wrap="none" lIns="0" tIns="0" rIns="0" bIns="0" rtlCol="0" anchor="t">
            <a:spAutoFit/>
          </a:bodyPr>
          <a:lstStyle/>
          <a:p>
            <a:pPr marL="0" indent="0" algn="l">
              <a:lnSpc>
                <a:spcPts val="900"/>
              </a:lnSpc>
              <a:buNone/>
            </a:pPr>
            <a:r>
              <a:rPr lang="en-US" sz="1000" b="1" dirty="0">
                <a:solidFill>
                  <a:srgbClr val="00BCF2"/>
                </a:solidFill>
              </a:rPr>
              <a:t>$</a:t>
            </a:r>
            <a:endParaRPr lang="en-US" sz="1000" dirty="0"/>
          </a:p>
        </p:txBody>
      </p:sp>
      <p:sp>
        <p:nvSpPr>
          <p:cNvPr id="38" name="Shape 34"/>
          <p:cNvSpPr/>
          <p:nvPr/>
        </p:nvSpPr>
        <p:spPr>
          <a:xfrm>
            <a:off x="4714875" y="2250281"/>
            <a:ext cx="3714750" cy="298252"/>
          </a:xfrm>
          <a:prstGeom prst="rect">
            <a:avLst/>
          </a:prstGeom>
          <a:solidFill>
            <a:srgbClr val="FFFFFF">
              <a:alpha val="50000"/>
            </a:srgbClr>
          </a:solidFill>
          <a:ln/>
        </p:spPr>
        <p:txBody>
          <a:bodyPr/>
          <a:lstStyle/>
          <a:p>
            <a:endParaRPr lang="en-US" sz="1000"/>
          </a:p>
        </p:txBody>
      </p:sp>
      <p:sp>
        <p:nvSpPr>
          <p:cNvPr id="39" name="Shape 35"/>
          <p:cNvSpPr/>
          <p:nvPr/>
        </p:nvSpPr>
        <p:spPr>
          <a:xfrm>
            <a:off x="4714875" y="2250281"/>
            <a:ext cx="21431" cy="298252"/>
          </a:xfrm>
          <a:prstGeom prst="rect">
            <a:avLst/>
          </a:prstGeom>
          <a:solidFill>
            <a:srgbClr val="00BCF2"/>
          </a:solidFill>
          <a:ln/>
        </p:spPr>
        <p:txBody>
          <a:bodyPr/>
          <a:lstStyle/>
          <a:p>
            <a:endParaRPr lang="en-US" sz="1000"/>
          </a:p>
        </p:txBody>
      </p:sp>
      <p:sp>
        <p:nvSpPr>
          <p:cNvPr id="40" name="Text 36"/>
          <p:cNvSpPr/>
          <p:nvPr/>
        </p:nvSpPr>
        <p:spPr>
          <a:xfrm>
            <a:off x="4822031" y="2341364"/>
            <a:ext cx="1551707" cy="110800"/>
          </a:xfrm>
          <a:prstGeom prst="rect">
            <a:avLst/>
          </a:prstGeom>
          <a:noFill/>
          <a:ln/>
        </p:spPr>
        <p:txBody>
          <a:bodyPr wrap="none" lIns="0" tIns="0" rIns="0" bIns="0" rtlCol="0" anchor="t">
            <a:spAutoFit/>
          </a:bodyPr>
          <a:lstStyle/>
          <a:p>
            <a:pPr marL="0" indent="0" algn="l">
              <a:lnSpc>
                <a:spcPts val="800"/>
              </a:lnSpc>
              <a:buNone/>
            </a:pPr>
            <a:r>
              <a:rPr lang="en-US" sz="1000" b="1" dirty="0">
                <a:solidFill>
                  <a:srgbClr val="1A1A1A"/>
                </a:solidFill>
              </a:rPr>
              <a:t>DevOps Engineers (0.5-1 FTE)</a:t>
            </a:r>
            <a:endParaRPr lang="en-US" sz="1000" dirty="0"/>
          </a:p>
        </p:txBody>
      </p:sp>
      <p:sp>
        <p:nvSpPr>
          <p:cNvPr id="41" name="Text 37"/>
          <p:cNvSpPr/>
          <p:nvPr/>
        </p:nvSpPr>
        <p:spPr>
          <a:xfrm>
            <a:off x="8269337" y="2336006"/>
            <a:ext cx="65724" cy="120418"/>
          </a:xfrm>
          <a:prstGeom prst="rect">
            <a:avLst/>
          </a:prstGeom>
          <a:noFill/>
          <a:ln/>
        </p:spPr>
        <p:txBody>
          <a:bodyPr wrap="none" lIns="0" tIns="0" rIns="0" bIns="0" rtlCol="0" anchor="t">
            <a:spAutoFit/>
          </a:bodyPr>
          <a:lstStyle/>
          <a:p>
            <a:pPr marL="0" indent="0" algn="l">
              <a:lnSpc>
                <a:spcPts val="900"/>
              </a:lnSpc>
              <a:buNone/>
            </a:pPr>
            <a:r>
              <a:rPr lang="en-US" sz="1000" b="1" dirty="0">
                <a:solidFill>
                  <a:srgbClr val="00BCF2"/>
                </a:solidFill>
              </a:rPr>
              <a:t>$</a:t>
            </a:r>
            <a:endParaRPr lang="en-US" sz="1000" dirty="0"/>
          </a:p>
        </p:txBody>
      </p:sp>
      <p:sp>
        <p:nvSpPr>
          <p:cNvPr id="42" name="Shape 38"/>
          <p:cNvSpPr/>
          <p:nvPr/>
        </p:nvSpPr>
        <p:spPr>
          <a:xfrm>
            <a:off x="4714875" y="2655689"/>
            <a:ext cx="3714750" cy="298252"/>
          </a:xfrm>
          <a:prstGeom prst="rect">
            <a:avLst/>
          </a:prstGeom>
          <a:solidFill>
            <a:srgbClr val="FFFFFF">
              <a:alpha val="50000"/>
            </a:srgbClr>
          </a:solidFill>
          <a:ln/>
        </p:spPr>
        <p:txBody>
          <a:bodyPr/>
          <a:lstStyle/>
          <a:p>
            <a:endParaRPr lang="en-US" sz="1000"/>
          </a:p>
        </p:txBody>
      </p:sp>
      <p:sp>
        <p:nvSpPr>
          <p:cNvPr id="43" name="Shape 39"/>
          <p:cNvSpPr/>
          <p:nvPr/>
        </p:nvSpPr>
        <p:spPr>
          <a:xfrm>
            <a:off x="4714875" y="2655689"/>
            <a:ext cx="21431" cy="298252"/>
          </a:xfrm>
          <a:prstGeom prst="rect">
            <a:avLst/>
          </a:prstGeom>
          <a:solidFill>
            <a:srgbClr val="00BCF2"/>
          </a:solidFill>
          <a:ln/>
        </p:spPr>
        <p:txBody>
          <a:bodyPr/>
          <a:lstStyle/>
          <a:p>
            <a:endParaRPr lang="en-US" sz="1000"/>
          </a:p>
        </p:txBody>
      </p:sp>
      <p:sp>
        <p:nvSpPr>
          <p:cNvPr id="44" name="Text 40"/>
          <p:cNvSpPr/>
          <p:nvPr/>
        </p:nvSpPr>
        <p:spPr>
          <a:xfrm>
            <a:off x="4822031" y="2746772"/>
            <a:ext cx="1237518" cy="110800"/>
          </a:xfrm>
          <a:prstGeom prst="rect">
            <a:avLst/>
          </a:prstGeom>
          <a:noFill/>
          <a:ln/>
        </p:spPr>
        <p:txBody>
          <a:bodyPr wrap="none" lIns="0" tIns="0" rIns="0" bIns="0" rtlCol="0" anchor="t">
            <a:spAutoFit/>
          </a:bodyPr>
          <a:lstStyle/>
          <a:p>
            <a:pPr marL="0" indent="0" algn="l">
              <a:lnSpc>
                <a:spcPts val="800"/>
              </a:lnSpc>
              <a:buNone/>
            </a:pPr>
            <a:r>
              <a:rPr lang="en-US" sz="1000" b="1" dirty="0">
                <a:solidFill>
                  <a:srgbClr val="1A1A1A"/>
                </a:solidFill>
              </a:rPr>
              <a:t>Training &amp; Certification</a:t>
            </a:r>
            <a:endParaRPr lang="en-US" sz="1000" dirty="0"/>
          </a:p>
        </p:txBody>
      </p:sp>
      <p:sp>
        <p:nvSpPr>
          <p:cNvPr id="45" name="Text 41"/>
          <p:cNvSpPr/>
          <p:nvPr/>
        </p:nvSpPr>
        <p:spPr>
          <a:xfrm>
            <a:off x="8269337" y="2741414"/>
            <a:ext cx="65724" cy="120418"/>
          </a:xfrm>
          <a:prstGeom prst="rect">
            <a:avLst/>
          </a:prstGeom>
          <a:noFill/>
          <a:ln/>
        </p:spPr>
        <p:txBody>
          <a:bodyPr wrap="none" lIns="0" tIns="0" rIns="0" bIns="0" rtlCol="0" anchor="t">
            <a:spAutoFit/>
          </a:bodyPr>
          <a:lstStyle/>
          <a:p>
            <a:pPr marL="0" indent="0" algn="l">
              <a:lnSpc>
                <a:spcPts val="900"/>
              </a:lnSpc>
              <a:buNone/>
            </a:pPr>
            <a:r>
              <a:rPr lang="en-US" sz="1000" b="1" dirty="0">
                <a:solidFill>
                  <a:srgbClr val="00BCF2"/>
                </a:solidFill>
              </a:rPr>
              <a:t>$</a:t>
            </a:r>
            <a:endParaRPr lang="en-US" sz="1000" dirty="0"/>
          </a:p>
        </p:txBody>
      </p:sp>
      <p:sp>
        <p:nvSpPr>
          <p:cNvPr id="46" name="Shape 42"/>
          <p:cNvSpPr/>
          <p:nvPr/>
        </p:nvSpPr>
        <p:spPr>
          <a:xfrm>
            <a:off x="4714875" y="3061097"/>
            <a:ext cx="3714750" cy="298252"/>
          </a:xfrm>
          <a:prstGeom prst="rect">
            <a:avLst/>
          </a:prstGeom>
          <a:solidFill>
            <a:srgbClr val="FFFFFF">
              <a:alpha val="50000"/>
            </a:srgbClr>
          </a:solidFill>
          <a:ln/>
        </p:spPr>
        <p:txBody>
          <a:bodyPr/>
          <a:lstStyle/>
          <a:p>
            <a:endParaRPr lang="en-US" sz="1000"/>
          </a:p>
        </p:txBody>
      </p:sp>
      <p:sp>
        <p:nvSpPr>
          <p:cNvPr id="47" name="Shape 43"/>
          <p:cNvSpPr/>
          <p:nvPr/>
        </p:nvSpPr>
        <p:spPr>
          <a:xfrm>
            <a:off x="4714875" y="3061097"/>
            <a:ext cx="21431" cy="298252"/>
          </a:xfrm>
          <a:prstGeom prst="rect">
            <a:avLst/>
          </a:prstGeom>
          <a:solidFill>
            <a:srgbClr val="00BCF2"/>
          </a:solidFill>
          <a:ln/>
        </p:spPr>
        <p:txBody>
          <a:bodyPr/>
          <a:lstStyle/>
          <a:p>
            <a:endParaRPr lang="en-US" sz="1000"/>
          </a:p>
        </p:txBody>
      </p:sp>
      <p:sp>
        <p:nvSpPr>
          <p:cNvPr id="48" name="Text 44"/>
          <p:cNvSpPr/>
          <p:nvPr/>
        </p:nvSpPr>
        <p:spPr>
          <a:xfrm>
            <a:off x="4822031" y="3152180"/>
            <a:ext cx="1001877" cy="110800"/>
          </a:xfrm>
          <a:prstGeom prst="rect">
            <a:avLst/>
          </a:prstGeom>
          <a:noFill/>
          <a:ln/>
        </p:spPr>
        <p:txBody>
          <a:bodyPr wrap="none" lIns="0" tIns="0" rIns="0" bIns="0" rtlCol="0" anchor="t">
            <a:spAutoFit/>
          </a:bodyPr>
          <a:lstStyle/>
          <a:p>
            <a:pPr marL="0" indent="0" algn="l">
              <a:lnSpc>
                <a:spcPts val="800"/>
              </a:lnSpc>
              <a:buNone/>
            </a:pPr>
            <a:r>
              <a:rPr lang="en-US" sz="1000" b="1" dirty="0">
                <a:solidFill>
                  <a:srgbClr val="1A1A1A"/>
                </a:solidFill>
              </a:rPr>
              <a:t>Enterprise Support</a:t>
            </a:r>
            <a:endParaRPr lang="en-US" sz="1000" dirty="0"/>
          </a:p>
        </p:txBody>
      </p:sp>
      <p:sp>
        <p:nvSpPr>
          <p:cNvPr id="49" name="Text 45"/>
          <p:cNvSpPr/>
          <p:nvPr/>
        </p:nvSpPr>
        <p:spPr>
          <a:xfrm>
            <a:off x="8269337" y="3146822"/>
            <a:ext cx="65724" cy="120418"/>
          </a:xfrm>
          <a:prstGeom prst="rect">
            <a:avLst/>
          </a:prstGeom>
          <a:noFill/>
          <a:ln/>
        </p:spPr>
        <p:txBody>
          <a:bodyPr wrap="none" lIns="0" tIns="0" rIns="0" bIns="0" rtlCol="0" anchor="t">
            <a:spAutoFit/>
          </a:bodyPr>
          <a:lstStyle/>
          <a:p>
            <a:pPr marL="0" indent="0" algn="l">
              <a:lnSpc>
                <a:spcPts val="900"/>
              </a:lnSpc>
              <a:buNone/>
            </a:pPr>
            <a:r>
              <a:rPr lang="en-US" sz="1000" b="1" dirty="0">
                <a:solidFill>
                  <a:srgbClr val="00BCF2"/>
                </a:solidFill>
              </a:rPr>
              <a:t>$</a:t>
            </a:r>
            <a:endParaRPr lang="en-US" sz="1000" dirty="0"/>
          </a:p>
        </p:txBody>
      </p:sp>
      <p:sp>
        <p:nvSpPr>
          <p:cNvPr id="50" name="Shape 46"/>
          <p:cNvSpPr/>
          <p:nvPr/>
        </p:nvSpPr>
        <p:spPr>
          <a:xfrm>
            <a:off x="4714875" y="3466505"/>
            <a:ext cx="3714750" cy="298252"/>
          </a:xfrm>
          <a:prstGeom prst="rect">
            <a:avLst/>
          </a:prstGeom>
          <a:solidFill>
            <a:srgbClr val="FFFFFF">
              <a:alpha val="50000"/>
            </a:srgbClr>
          </a:solidFill>
          <a:ln/>
        </p:spPr>
        <p:txBody>
          <a:bodyPr/>
          <a:lstStyle/>
          <a:p>
            <a:endParaRPr lang="en-US" sz="1000"/>
          </a:p>
        </p:txBody>
      </p:sp>
      <p:sp>
        <p:nvSpPr>
          <p:cNvPr id="51" name="Shape 47"/>
          <p:cNvSpPr/>
          <p:nvPr/>
        </p:nvSpPr>
        <p:spPr>
          <a:xfrm>
            <a:off x="4714875" y="3466505"/>
            <a:ext cx="21431" cy="298252"/>
          </a:xfrm>
          <a:prstGeom prst="rect">
            <a:avLst/>
          </a:prstGeom>
          <a:solidFill>
            <a:srgbClr val="00BCF2"/>
          </a:solidFill>
          <a:ln/>
        </p:spPr>
        <p:txBody>
          <a:bodyPr/>
          <a:lstStyle/>
          <a:p>
            <a:endParaRPr lang="en-US" sz="1000"/>
          </a:p>
        </p:txBody>
      </p:sp>
      <p:sp>
        <p:nvSpPr>
          <p:cNvPr id="52" name="Text 48"/>
          <p:cNvSpPr/>
          <p:nvPr/>
        </p:nvSpPr>
        <p:spPr>
          <a:xfrm>
            <a:off x="4822031" y="3557588"/>
            <a:ext cx="1035540" cy="110800"/>
          </a:xfrm>
          <a:prstGeom prst="rect">
            <a:avLst/>
          </a:prstGeom>
          <a:noFill/>
          <a:ln/>
        </p:spPr>
        <p:txBody>
          <a:bodyPr wrap="none" lIns="0" tIns="0" rIns="0" bIns="0" rtlCol="0" anchor="t">
            <a:spAutoFit/>
          </a:bodyPr>
          <a:lstStyle/>
          <a:p>
            <a:pPr marL="0" indent="0" algn="l">
              <a:lnSpc>
                <a:spcPts val="800"/>
              </a:lnSpc>
              <a:buNone/>
            </a:pPr>
            <a:r>
              <a:rPr lang="en-US" sz="1000" b="1" dirty="0">
                <a:solidFill>
                  <a:srgbClr val="1A1A1A"/>
                </a:solidFill>
              </a:rPr>
              <a:t>Tools &amp; Monitoring</a:t>
            </a:r>
            <a:endParaRPr lang="en-US" sz="1000" dirty="0"/>
          </a:p>
        </p:txBody>
      </p:sp>
      <p:sp>
        <p:nvSpPr>
          <p:cNvPr id="53" name="Text 49"/>
          <p:cNvSpPr/>
          <p:nvPr/>
        </p:nvSpPr>
        <p:spPr>
          <a:xfrm>
            <a:off x="8269337" y="3552230"/>
            <a:ext cx="65724" cy="120418"/>
          </a:xfrm>
          <a:prstGeom prst="rect">
            <a:avLst/>
          </a:prstGeom>
          <a:noFill/>
          <a:ln/>
        </p:spPr>
        <p:txBody>
          <a:bodyPr wrap="none" lIns="0" tIns="0" rIns="0" bIns="0" rtlCol="0" anchor="t">
            <a:spAutoFit/>
          </a:bodyPr>
          <a:lstStyle/>
          <a:p>
            <a:pPr marL="0" indent="0" algn="l">
              <a:lnSpc>
                <a:spcPts val="900"/>
              </a:lnSpc>
              <a:buNone/>
            </a:pPr>
            <a:r>
              <a:rPr lang="en-US" sz="1000" b="1" dirty="0">
                <a:solidFill>
                  <a:srgbClr val="00BCF2"/>
                </a:solidFill>
              </a:rPr>
              <a:t>$</a:t>
            </a:r>
            <a:endParaRPr lang="en-US" sz="1000" dirty="0"/>
          </a:p>
        </p:txBody>
      </p:sp>
      <p:sp>
        <p:nvSpPr>
          <p:cNvPr id="54" name="Shape 50"/>
          <p:cNvSpPr/>
          <p:nvPr/>
        </p:nvSpPr>
        <p:spPr>
          <a:xfrm>
            <a:off x="4714875" y="3979069"/>
            <a:ext cx="3714750" cy="641152"/>
          </a:xfrm>
          <a:prstGeom prst="rect">
            <a:avLst/>
          </a:prstGeom>
          <a:solidFill>
            <a:srgbClr val="00BCF2">
              <a:alpha val="5000"/>
            </a:srgbClr>
          </a:solidFill>
          <a:ln w="18288">
            <a:solidFill>
              <a:srgbClr val="00BCF2"/>
            </a:solidFill>
            <a:prstDash val="solid"/>
          </a:ln>
        </p:spPr>
        <p:txBody>
          <a:bodyPr/>
          <a:lstStyle/>
          <a:p>
            <a:endParaRPr lang="en-US" sz="1000"/>
          </a:p>
        </p:txBody>
      </p:sp>
      <p:sp>
        <p:nvSpPr>
          <p:cNvPr id="55" name="Text 51"/>
          <p:cNvSpPr/>
          <p:nvPr/>
        </p:nvSpPr>
        <p:spPr>
          <a:xfrm>
            <a:off x="4822031" y="4086225"/>
            <a:ext cx="626454" cy="101182"/>
          </a:xfrm>
          <a:prstGeom prst="rect">
            <a:avLst/>
          </a:prstGeom>
          <a:noFill/>
          <a:ln/>
        </p:spPr>
        <p:txBody>
          <a:bodyPr wrap="none" lIns="0" tIns="0" rIns="0" bIns="0" rtlCol="0" anchor="t">
            <a:spAutoFit/>
          </a:bodyPr>
          <a:lstStyle/>
          <a:p>
            <a:pPr marL="0" indent="0" algn="l">
              <a:lnSpc>
                <a:spcPts val="700"/>
              </a:lnSpc>
              <a:buNone/>
            </a:pPr>
            <a:r>
              <a:rPr lang="en-US" sz="1000" b="1" kern="0" spc="1" dirty="0">
                <a:solidFill>
                  <a:srgbClr val="00BCF2"/>
                </a:solidFill>
              </a:rPr>
              <a:t>Annual TCO</a:t>
            </a:r>
            <a:endParaRPr lang="en-US" sz="1000" dirty="0"/>
          </a:p>
        </p:txBody>
      </p:sp>
      <p:sp>
        <p:nvSpPr>
          <p:cNvPr id="56" name="Text 52"/>
          <p:cNvSpPr/>
          <p:nvPr/>
        </p:nvSpPr>
        <p:spPr>
          <a:xfrm>
            <a:off x="4822031" y="4250531"/>
            <a:ext cx="763029" cy="187744"/>
          </a:xfrm>
          <a:prstGeom prst="rect">
            <a:avLst/>
          </a:prstGeom>
          <a:noFill/>
          <a:ln/>
        </p:spPr>
        <p:txBody>
          <a:bodyPr wrap="none" lIns="0" tIns="0" rIns="0" bIns="0" rtlCol="0" anchor="t">
            <a:spAutoFit/>
          </a:bodyPr>
          <a:lstStyle/>
          <a:p>
            <a:pPr marL="0" indent="0" algn="l">
              <a:lnSpc>
                <a:spcPts val="1600"/>
              </a:lnSpc>
              <a:buNone/>
            </a:pPr>
            <a:r>
              <a:rPr lang="en-US" sz="1000" b="1" dirty="0">
                <a:solidFill>
                  <a:srgbClr val="00BCF2"/>
                </a:solidFill>
              </a:rPr>
              <a:t>$100K - $300K</a:t>
            </a:r>
            <a:endParaRPr lang="en-US" sz="1000" dirty="0"/>
          </a:p>
        </p:txBody>
      </p:sp>
      <p:sp>
        <p:nvSpPr>
          <p:cNvPr id="57" name="Shape 53"/>
          <p:cNvSpPr/>
          <p:nvPr/>
        </p:nvSpPr>
        <p:spPr>
          <a:xfrm>
            <a:off x="4714875" y="4805958"/>
            <a:ext cx="3714750" cy="621506"/>
          </a:xfrm>
          <a:prstGeom prst="rect">
            <a:avLst/>
          </a:prstGeom>
          <a:solidFill>
            <a:srgbClr val="00BCF2">
              <a:alpha val="5000"/>
            </a:srgbClr>
          </a:solidFill>
          <a:ln w="18288">
            <a:solidFill>
              <a:srgbClr val="00BCF2"/>
            </a:solidFill>
            <a:prstDash val="solid"/>
          </a:ln>
        </p:spPr>
        <p:txBody>
          <a:bodyPr/>
          <a:lstStyle/>
          <a:p>
            <a:endParaRPr lang="en-US" sz="1000"/>
          </a:p>
        </p:txBody>
      </p:sp>
      <p:sp>
        <p:nvSpPr>
          <p:cNvPr id="58" name="Text 54"/>
          <p:cNvSpPr/>
          <p:nvPr/>
        </p:nvSpPr>
        <p:spPr>
          <a:xfrm>
            <a:off x="4822031" y="4891683"/>
            <a:ext cx="662041" cy="130036"/>
          </a:xfrm>
          <a:prstGeom prst="rect">
            <a:avLst/>
          </a:prstGeom>
          <a:noFill/>
          <a:ln/>
        </p:spPr>
        <p:txBody>
          <a:bodyPr wrap="none" lIns="0" tIns="0" rIns="0" bIns="0" rtlCol="0" anchor="t">
            <a:spAutoFit/>
          </a:bodyPr>
          <a:lstStyle/>
          <a:p>
            <a:pPr marL="0" indent="0" algn="l">
              <a:lnSpc>
                <a:spcPts val="1000"/>
              </a:lnSpc>
              <a:buNone/>
            </a:pPr>
            <a:r>
              <a:rPr lang="en-US" sz="1000" b="1" dirty="0">
                <a:solidFill>
                  <a:srgbClr val="00BCF2"/>
                </a:solidFill>
              </a:rPr>
              <a:t>Key Benefits</a:t>
            </a:r>
            <a:endParaRPr lang="en-US" sz="1000" dirty="0"/>
          </a:p>
        </p:txBody>
      </p:sp>
      <p:sp>
        <p:nvSpPr>
          <p:cNvPr id="59" name="Text 55"/>
          <p:cNvSpPr/>
          <p:nvPr/>
        </p:nvSpPr>
        <p:spPr>
          <a:xfrm>
            <a:off x="4822032" y="5061346"/>
            <a:ext cx="3447306" cy="258276"/>
          </a:xfrm>
          <a:prstGeom prst="rect">
            <a:avLst/>
          </a:prstGeom>
          <a:noFill/>
          <a:ln/>
        </p:spPr>
        <p:txBody>
          <a:bodyPr wrap="square" lIns="0" tIns="0" rIns="0" bIns="0" rtlCol="0" anchor="t">
            <a:spAutoFit/>
          </a:bodyPr>
          <a:lstStyle/>
          <a:p>
            <a:pPr marL="0" indent="0" algn="l">
              <a:lnSpc>
                <a:spcPts val="1000"/>
              </a:lnSpc>
              <a:buNone/>
            </a:pPr>
            <a:r>
              <a:rPr lang="en-US" sz="1000" dirty="0">
                <a:solidFill>
                  <a:srgbClr val="1A1A1A"/>
                </a:solidFill>
              </a:rPr>
              <a:t>Reduced staffing needs, predictable costs, enterprise SLA, automatic updates, zero-</a:t>
            </a:r>
            <a:endParaRPr lang="en-US" sz="1000" dirty="0"/>
          </a:p>
        </p:txBody>
      </p:sp>
      <p:sp>
        <p:nvSpPr>
          <p:cNvPr id="60" name="Text 56"/>
          <p:cNvSpPr/>
          <p:nvPr/>
        </p:nvSpPr>
        <p:spPr>
          <a:xfrm>
            <a:off x="6145734" y="5190484"/>
            <a:ext cx="1043555" cy="130036"/>
          </a:xfrm>
          <a:prstGeom prst="rect">
            <a:avLst/>
          </a:prstGeom>
          <a:noFill/>
          <a:ln/>
        </p:spPr>
        <p:txBody>
          <a:bodyPr wrap="none" lIns="0" tIns="0" rIns="0" bIns="0" rtlCol="0" anchor="t">
            <a:spAutoFit/>
          </a:bodyPr>
          <a:lstStyle/>
          <a:p>
            <a:pPr marL="0" indent="0" algn="l">
              <a:lnSpc>
                <a:spcPts val="1000"/>
              </a:lnSpc>
              <a:buNone/>
            </a:pPr>
            <a:r>
              <a:rPr lang="en-US" sz="1000" dirty="0">
                <a:solidFill>
                  <a:srgbClr val="1A1A1A"/>
                </a:solidFill>
              </a:rPr>
              <a:t>downtime upgrades</a:t>
            </a:r>
            <a:endParaRPr lang="en-US" sz="100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9144000" cy="5235253"/>
          </a:xfrm>
          <a:prstGeom prst="rect">
            <a:avLst/>
          </a:prstGeom>
        </p:spPr>
      </p:pic>
      <p:sp>
        <p:nvSpPr>
          <p:cNvPr id="3" name="Text 0"/>
          <p:cNvSpPr/>
          <p:nvPr/>
        </p:nvSpPr>
        <p:spPr>
          <a:xfrm>
            <a:off x="714375" y="571500"/>
            <a:ext cx="7715250" cy="245452"/>
          </a:xfrm>
          <a:prstGeom prst="rect">
            <a:avLst/>
          </a:prstGeom>
          <a:noFill/>
          <a:ln/>
        </p:spPr>
        <p:txBody>
          <a:bodyPr wrap="square" lIns="0" tIns="0" rIns="0" bIns="0" rtlCol="0" anchor="t">
            <a:spAutoFit/>
          </a:bodyPr>
          <a:lstStyle/>
          <a:p>
            <a:pPr marL="0" indent="0" algn="l">
              <a:lnSpc>
                <a:spcPts val="2200"/>
              </a:lnSpc>
              <a:buNone/>
            </a:pPr>
            <a:r>
              <a:rPr lang="en-US" sz="1000" b="1" dirty="0">
                <a:solidFill>
                  <a:srgbClr val="0078D4"/>
                </a:solidFill>
              </a:rPr>
              <a:t>Summary: Cloud-Native Automation Achieved</a:t>
            </a:r>
            <a:endParaRPr lang="en-US" sz="1000" dirty="0"/>
          </a:p>
        </p:txBody>
      </p:sp>
      <p:sp>
        <p:nvSpPr>
          <p:cNvPr id="4" name="Text 1"/>
          <p:cNvSpPr/>
          <p:nvPr/>
        </p:nvSpPr>
        <p:spPr>
          <a:xfrm>
            <a:off x="878681" y="1518047"/>
            <a:ext cx="809581" cy="110800"/>
          </a:xfrm>
          <a:prstGeom prst="rect">
            <a:avLst/>
          </a:prstGeom>
          <a:noFill/>
          <a:ln/>
        </p:spPr>
        <p:txBody>
          <a:bodyPr wrap="none" lIns="0" tIns="0" rIns="0" bIns="0" rtlCol="0" anchor="t">
            <a:spAutoFit/>
          </a:bodyPr>
          <a:lstStyle/>
          <a:p>
            <a:pPr marL="0" indent="0" algn="l">
              <a:lnSpc>
                <a:spcPts val="800"/>
              </a:lnSpc>
              <a:buNone/>
            </a:pPr>
            <a:r>
              <a:rPr lang="en-US" sz="1000" b="1" kern="0" spc="1" dirty="0">
                <a:solidFill>
                  <a:srgbClr val="00BCF2"/>
                </a:solidFill>
              </a:rPr>
              <a:t>AKS Advantage</a:t>
            </a:r>
            <a:endParaRPr lang="en-US" sz="1000" dirty="0"/>
          </a:p>
        </p:txBody>
      </p:sp>
      <p:sp>
        <p:nvSpPr>
          <p:cNvPr id="5" name="Text 2"/>
          <p:cNvSpPr/>
          <p:nvPr/>
        </p:nvSpPr>
        <p:spPr>
          <a:xfrm>
            <a:off x="878681" y="1662708"/>
            <a:ext cx="4034759" cy="141064"/>
          </a:xfrm>
          <a:prstGeom prst="rect">
            <a:avLst/>
          </a:prstGeom>
          <a:noFill/>
          <a:ln/>
        </p:spPr>
        <p:txBody>
          <a:bodyPr wrap="none" lIns="0" tIns="0" rIns="0" bIns="0" rtlCol="0" anchor="t">
            <a:spAutoFit/>
          </a:bodyPr>
          <a:lstStyle/>
          <a:p>
            <a:pPr marL="0" indent="0" algn="l">
              <a:lnSpc>
                <a:spcPts val="1100"/>
              </a:lnSpc>
              <a:buNone/>
            </a:pPr>
            <a:r>
              <a:rPr lang="en-US" sz="1000" dirty="0">
                <a:solidFill>
                  <a:srgbClr val="1A1A1A"/>
                </a:solidFill>
              </a:rPr>
              <a:t>Eliminates the operational burden of managing the Kubernetes control plane.</a:t>
            </a:r>
            <a:endParaRPr lang="en-US" sz="1000" dirty="0"/>
          </a:p>
        </p:txBody>
      </p:sp>
      <p:sp>
        <p:nvSpPr>
          <p:cNvPr id="6" name="Text 3"/>
          <p:cNvSpPr/>
          <p:nvPr/>
        </p:nvSpPr>
        <p:spPr>
          <a:xfrm>
            <a:off x="878681" y="1930598"/>
            <a:ext cx="1140569" cy="110800"/>
          </a:xfrm>
          <a:prstGeom prst="rect">
            <a:avLst/>
          </a:prstGeom>
          <a:noFill/>
          <a:ln/>
        </p:spPr>
        <p:txBody>
          <a:bodyPr wrap="none" lIns="0" tIns="0" rIns="0" bIns="0" rtlCol="0" anchor="t">
            <a:spAutoFit/>
          </a:bodyPr>
          <a:lstStyle/>
          <a:p>
            <a:pPr marL="0" indent="0" algn="l">
              <a:lnSpc>
                <a:spcPts val="800"/>
              </a:lnSpc>
              <a:buNone/>
            </a:pPr>
            <a:r>
              <a:rPr lang="en-US" sz="1000" b="1" kern="0" spc="1" dirty="0">
                <a:solidFill>
                  <a:srgbClr val="00BCF2"/>
                </a:solidFill>
              </a:rPr>
              <a:t>Terraform Advantage</a:t>
            </a:r>
            <a:endParaRPr lang="en-US" sz="1000" dirty="0"/>
          </a:p>
        </p:txBody>
      </p:sp>
      <p:sp>
        <p:nvSpPr>
          <p:cNvPr id="7" name="Text 4"/>
          <p:cNvSpPr/>
          <p:nvPr/>
        </p:nvSpPr>
        <p:spPr>
          <a:xfrm>
            <a:off x="878681" y="2075259"/>
            <a:ext cx="3550444" cy="282129"/>
          </a:xfrm>
          <a:prstGeom prst="rect">
            <a:avLst/>
          </a:prstGeom>
          <a:noFill/>
          <a:ln/>
        </p:spPr>
        <p:txBody>
          <a:bodyPr wrap="square" lIns="0" tIns="0" rIns="0" bIns="0" rtlCol="0" anchor="t">
            <a:spAutoFit/>
          </a:bodyPr>
          <a:lstStyle/>
          <a:p>
            <a:pPr marL="0" indent="0" algn="l">
              <a:lnSpc>
                <a:spcPts val="1100"/>
              </a:lnSpc>
              <a:buNone/>
            </a:pPr>
            <a:r>
              <a:rPr lang="en-US" sz="1000" dirty="0">
                <a:solidFill>
                  <a:srgbClr val="1A1A1A"/>
                </a:solidFill>
              </a:rPr>
              <a:t>Provides version-controlled, repeatable infrastructure automation across all environments.</a:t>
            </a:r>
            <a:endParaRPr lang="en-US" sz="1000" dirty="0"/>
          </a:p>
        </p:txBody>
      </p:sp>
      <p:sp>
        <p:nvSpPr>
          <p:cNvPr id="8" name="Text 5"/>
          <p:cNvSpPr/>
          <p:nvPr/>
        </p:nvSpPr>
        <p:spPr>
          <a:xfrm>
            <a:off x="878681" y="2482453"/>
            <a:ext cx="917111" cy="110800"/>
          </a:xfrm>
          <a:prstGeom prst="rect">
            <a:avLst/>
          </a:prstGeom>
          <a:noFill/>
          <a:ln/>
        </p:spPr>
        <p:txBody>
          <a:bodyPr wrap="none" lIns="0" tIns="0" rIns="0" bIns="0" rtlCol="0" anchor="t">
            <a:spAutoFit/>
          </a:bodyPr>
          <a:lstStyle/>
          <a:p>
            <a:pPr marL="0" indent="0" algn="l">
              <a:lnSpc>
                <a:spcPts val="800"/>
              </a:lnSpc>
              <a:buNone/>
            </a:pPr>
            <a:r>
              <a:rPr lang="en-US" sz="1000" b="1" kern="0" spc="1" dirty="0">
                <a:solidFill>
                  <a:srgbClr val="00BCF2"/>
                </a:solidFill>
              </a:rPr>
              <a:t>Combined Power</a:t>
            </a:r>
            <a:endParaRPr lang="en-US" sz="1000" dirty="0"/>
          </a:p>
        </p:txBody>
      </p:sp>
      <p:sp>
        <p:nvSpPr>
          <p:cNvPr id="9" name="Text 6"/>
          <p:cNvSpPr/>
          <p:nvPr/>
        </p:nvSpPr>
        <p:spPr>
          <a:xfrm>
            <a:off x="878681" y="2627114"/>
            <a:ext cx="3550444" cy="282129"/>
          </a:xfrm>
          <a:prstGeom prst="rect">
            <a:avLst/>
          </a:prstGeom>
          <a:noFill/>
          <a:ln/>
        </p:spPr>
        <p:txBody>
          <a:bodyPr wrap="square" lIns="0" tIns="0" rIns="0" bIns="0" rtlCol="0" anchor="t">
            <a:spAutoFit/>
          </a:bodyPr>
          <a:lstStyle/>
          <a:p>
            <a:pPr marL="0" indent="0" algn="l">
              <a:lnSpc>
                <a:spcPts val="1100"/>
              </a:lnSpc>
              <a:buNone/>
            </a:pPr>
            <a:r>
              <a:rPr lang="en-US" sz="1000" dirty="0">
                <a:solidFill>
                  <a:srgbClr val="1A1A1A"/>
                </a:solidFill>
              </a:rPr>
              <a:t>Together they enable true end-to-end automation from infrastructure to application deployment.</a:t>
            </a:r>
            <a:endParaRPr lang="en-US" sz="1000" dirty="0"/>
          </a:p>
        </p:txBody>
      </p:sp>
      <p:pic>
        <p:nvPicPr>
          <p:cNvPr id="10" name="Image 1" descr="preencoded.png"/>
          <p:cNvPicPr>
            <a:picLocks noChangeAspect="1"/>
          </p:cNvPicPr>
          <p:nvPr/>
        </p:nvPicPr>
        <p:blipFill>
          <a:blip r:embed="rId4"/>
          <a:stretch>
            <a:fillRect/>
          </a:stretch>
        </p:blipFill>
        <p:spPr>
          <a:xfrm>
            <a:off x="4388478" y="1930598"/>
            <a:ext cx="4342495" cy="1631208"/>
          </a:xfrm>
          <a:prstGeom prst="rect">
            <a:avLst/>
          </a:prstGeom>
        </p:spPr>
      </p:pic>
      <p:sp>
        <p:nvSpPr>
          <p:cNvPr id="11" name="Text 7"/>
          <p:cNvSpPr/>
          <p:nvPr/>
        </p:nvSpPr>
        <p:spPr>
          <a:xfrm>
            <a:off x="714375" y="3854053"/>
            <a:ext cx="573555" cy="141064"/>
          </a:xfrm>
          <a:prstGeom prst="rect">
            <a:avLst/>
          </a:prstGeom>
          <a:noFill/>
          <a:ln/>
        </p:spPr>
        <p:txBody>
          <a:bodyPr wrap="none" lIns="0" tIns="0" rIns="0" bIns="0" rtlCol="0" anchor="t">
            <a:spAutoFit/>
          </a:bodyPr>
          <a:lstStyle/>
          <a:p>
            <a:pPr marL="0" indent="0" algn="l">
              <a:lnSpc>
                <a:spcPts val="1100"/>
              </a:lnSpc>
              <a:buNone/>
            </a:pPr>
            <a:r>
              <a:rPr lang="en-US" sz="1000" b="1" kern="0" spc="1" dirty="0">
                <a:solidFill>
                  <a:srgbClr val="FF6B35"/>
                </a:solidFill>
              </a:rPr>
              <a:t>Next Steps</a:t>
            </a:r>
            <a:endParaRPr lang="en-US" sz="1000" dirty="0"/>
          </a:p>
        </p:txBody>
      </p:sp>
      <p:sp>
        <p:nvSpPr>
          <p:cNvPr id="12" name="Text 8"/>
          <p:cNvSpPr/>
          <p:nvPr/>
        </p:nvSpPr>
        <p:spPr>
          <a:xfrm>
            <a:off x="842963" y="4202311"/>
            <a:ext cx="891270" cy="101182"/>
          </a:xfrm>
          <a:prstGeom prst="rect">
            <a:avLst/>
          </a:prstGeom>
          <a:noFill/>
          <a:ln/>
        </p:spPr>
        <p:txBody>
          <a:bodyPr wrap="none" lIns="0" tIns="0" rIns="0" bIns="0" rtlCol="0" anchor="t">
            <a:spAutoFit/>
          </a:bodyPr>
          <a:lstStyle/>
          <a:p>
            <a:pPr marL="0" indent="0" algn="l">
              <a:lnSpc>
                <a:spcPts val="700"/>
              </a:lnSpc>
              <a:buNone/>
            </a:pPr>
            <a:r>
              <a:rPr lang="en-US" sz="1000" b="1" dirty="0">
                <a:solidFill>
                  <a:srgbClr val="FF6B35"/>
                </a:solidFill>
              </a:rPr>
              <a:t>1. CI/CD Pipeline</a:t>
            </a:r>
            <a:endParaRPr lang="en-US" sz="1000" dirty="0"/>
          </a:p>
        </p:txBody>
      </p:sp>
      <p:sp>
        <p:nvSpPr>
          <p:cNvPr id="13" name="Text 9"/>
          <p:cNvSpPr/>
          <p:nvPr/>
        </p:nvSpPr>
        <p:spPr>
          <a:xfrm>
            <a:off x="842963" y="4338042"/>
            <a:ext cx="2262169" cy="239985"/>
          </a:xfrm>
          <a:prstGeom prst="rect">
            <a:avLst/>
          </a:prstGeom>
          <a:noFill/>
          <a:ln/>
        </p:spPr>
        <p:txBody>
          <a:bodyPr wrap="square" lIns="0" tIns="0" rIns="0" bIns="0" rtlCol="0" anchor="t">
            <a:spAutoFit/>
          </a:bodyPr>
          <a:lstStyle/>
          <a:p>
            <a:pPr marL="0" indent="0" algn="l">
              <a:lnSpc>
                <a:spcPts val="900"/>
              </a:lnSpc>
              <a:buNone/>
            </a:pPr>
            <a:r>
              <a:rPr lang="en-US" sz="1000" dirty="0">
                <a:solidFill>
                  <a:srgbClr val="1A1A1A"/>
                </a:solidFill>
              </a:rPr>
              <a:t>Explore Azure DevOps or GitHub Actions for automated deployment pipelines.</a:t>
            </a:r>
            <a:endParaRPr lang="en-US" sz="1000" dirty="0"/>
          </a:p>
        </p:txBody>
      </p:sp>
      <p:sp>
        <p:nvSpPr>
          <p:cNvPr id="14" name="Text 10"/>
          <p:cNvSpPr/>
          <p:nvPr/>
        </p:nvSpPr>
        <p:spPr>
          <a:xfrm>
            <a:off x="3462319" y="4202311"/>
            <a:ext cx="838371" cy="101182"/>
          </a:xfrm>
          <a:prstGeom prst="rect">
            <a:avLst/>
          </a:prstGeom>
          <a:noFill/>
          <a:ln/>
        </p:spPr>
        <p:txBody>
          <a:bodyPr wrap="none" lIns="0" tIns="0" rIns="0" bIns="0" rtlCol="0" anchor="t">
            <a:spAutoFit/>
          </a:bodyPr>
          <a:lstStyle/>
          <a:p>
            <a:pPr marL="0" indent="0" algn="l">
              <a:lnSpc>
                <a:spcPts val="700"/>
              </a:lnSpc>
              <a:buNone/>
            </a:pPr>
            <a:r>
              <a:rPr lang="en-US" sz="1000" b="1" dirty="0">
                <a:solidFill>
                  <a:srgbClr val="FF6B35"/>
                </a:solidFill>
              </a:rPr>
              <a:t>2. Observability</a:t>
            </a:r>
            <a:endParaRPr lang="en-US" sz="1000" dirty="0"/>
          </a:p>
        </p:txBody>
      </p:sp>
      <p:sp>
        <p:nvSpPr>
          <p:cNvPr id="15" name="Text 11"/>
          <p:cNvSpPr/>
          <p:nvPr/>
        </p:nvSpPr>
        <p:spPr>
          <a:xfrm>
            <a:off x="3462319" y="4338042"/>
            <a:ext cx="2262197" cy="351250"/>
          </a:xfrm>
          <a:prstGeom prst="rect">
            <a:avLst/>
          </a:prstGeom>
          <a:noFill/>
          <a:ln/>
        </p:spPr>
        <p:txBody>
          <a:bodyPr wrap="square" lIns="0" tIns="0" rIns="0" bIns="0" rtlCol="0" anchor="t">
            <a:spAutoFit/>
          </a:bodyPr>
          <a:lstStyle/>
          <a:p>
            <a:pPr marL="0" indent="0" algn="l">
              <a:lnSpc>
                <a:spcPts val="900"/>
              </a:lnSpc>
              <a:buNone/>
            </a:pPr>
            <a:r>
              <a:rPr lang="en-US" sz="1000" dirty="0">
                <a:solidFill>
                  <a:srgbClr val="1A1A1A"/>
                </a:solidFill>
              </a:rPr>
              <a:t>Implement Azure Monitor and Prometheus/Grafana for deep cluster and application insights.</a:t>
            </a:r>
            <a:endParaRPr lang="en-US" sz="1000" dirty="0"/>
          </a:p>
        </p:txBody>
      </p:sp>
      <p:sp>
        <p:nvSpPr>
          <p:cNvPr id="16" name="Text 12"/>
          <p:cNvSpPr/>
          <p:nvPr/>
        </p:nvSpPr>
        <p:spPr>
          <a:xfrm>
            <a:off x="6081703" y="4202311"/>
            <a:ext cx="1074012" cy="101182"/>
          </a:xfrm>
          <a:prstGeom prst="rect">
            <a:avLst/>
          </a:prstGeom>
          <a:noFill/>
          <a:ln/>
        </p:spPr>
        <p:txBody>
          <a:bodyPr wrap="none" lIns="0" tIns="0" rIns="0" bIns="0" rtlCol="0" anchor="t">
            <a:spAutoFit/>
          </a:bodyPr>
          <a:lstStyle/>
          <a:p>
            <a:pPr marL="0" indent="0" algn="l">
              <a:lnSpc>
                <a:spcPts val="700"/>
              </a:lnSpc>
              <a:buNone/>
            </a:pPr>
            <a:r>
              <a:rPr lang="en-US" sz="1000" b="1" dirty="0">
                <a:solidFill>
                  <a:srgbClr val="FF6B35"/>
                </a:solidFill>
              </a:rPr>
              <a:t>3. Production Ready</a:t>
            </a:r>
            <a:endParaRPr lang="en-US" sz="1000" dirty="0"/>
          </a:p>
        </p:txBody>
      </p:sp>
      <p:sp>
        <p:nvSpPr>
          <p:cNvPr id="17" name="Text 13"/>
          <p:cNvSpPr/>
          <p:nvPr/>
        </p:nvSpPr>
        <p:spPr>
          <a:xfrm>
            <a:off x="6081703" y="4338042"/>
            <a:ext cx="2262169" cy="351250"/>
          </a:xfrm>
          <a:prstGeom prst="rect">
            <a:avLst/>
          </a:prstGeom>
          <a:noFill/>
          <a:ln/>
        </p:spPr>
        <p:txBody>
          <a:bodyPr wrap="square" lIns="0" tIns="0" rIns="0" bIns="0" rtlCol="0" anchor="t">
            <a:spAutoFit/>
          </a:bodyPr>
          <a:lstStyle/>
          <a:p>
            <a:pPr marL="0" indent="0" algn="l">
              <a:lnSpc>
                <a:spcPts val="900"/>
              </a:lnSpc>
              <a:buNone/>
            </a:pPr>
            <a:r>
              <a:rPr lang="en-US" sz="1000" dirty="0">
                <a:solidFill>
                  <a:srgbClr val="1A1A1A"/>
                </a:solidFill>
              </a:rPr>
              <a:t>Start building your first AKS cluster with the provided Terraform code and best practices.</a:t>
            </a:r>
            <a:endParaRPr lang="en-US" sz="100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6F5970-3445-A26A-CC92-81A51BD1B467}"/>
            </a:ext>
          </a:extLst>
        </p:cNvPr>
        <p:cNvGrpSpPr/>
        <p:nvPr/>
      </p:nvGrpSpPr>
      <p:grpSpPr>
        <a:xfrm>
          <a:off x="0" y="0"/>
          <a:ext cx="0" cy="0"/>
          <a:chOff x="0" y="0"/>
          <a:chExt cx="0" cy="0"/>
        </a:xfrm>
      </p:grpSpPr>
      <p:sp>
        <p:nvSpPr>
          <p:cNvPr id="18" name="TextBox 17">
            <a:extLst>
              <a:ext uri="{FF2B5EF4-FFF2-40B4-BE49-F238E27FC236}">
                <a16:creationId xmlns:a16="http://schemas.microsoft.com/office/drawing/2014/main" id="{0D5FA888-1E16-68F5-51FF-170DD99B9775}"/>
              </a:ext>
            </a:extLst>
          </p:cNvPr>
          <p:cNvSpPr txBox="1"/>
          <p:nvPr/>
        </p:nvSpPr>
        <p:spPr>
          <a:xfrm>
            <a:off x="3788228" y="432099"/>
            <a:ext cx="1454331" cy="400110"/>
          </a:xfrm>
          <a:prstGeom prst="rect">
            <a:avLst/>
          </a:prstGeom>
          <a:noFill/>
        </p:spPr>
        <p:txBody>
          <a:bodyPr wrap="square" rtlCol="0">
            <a:spAutoFit/>
          </a:bodyPr>
          <a:lstStyle/>
          <a:p>
            <a:r>
              <a:rPr lang="en-US" sz="2000" dirty="0"/>
              <a:t>Thank You!</a:t>
            </a:r>
          </a:p>
        </p:txBody>
      </p:sp>
      <p:sp>
        <p:nvSpPr>
          <p:cNvPr id="19" name="TextBox 18">
            <a:extLst>
              <a:ext uri="{FF2B5EF4-FFF2-40B4-BE49-F238E27FC236}">
                <a16:creationId xmlns:a16="http://schemas.microsoft.com/office/drawing/2014/main" id="{DEE41AF8-B0E5-0697-0060-D06185D46A1E}"/>
              </a:ext>
            </a:extLst>
          </p:cNvPr>
          <p:cNvSpPr txBox="1"/>
          <p:nvPr/>
        </p:nvSpPr>
        <p:spPr>
          <a:xfrm>
            <a:off x="3207652" y="943876"/>
            <a:ext cx="2728696" cy="369332"/>
          </a:xfrm>
          <a:prstGeom prst="rect">
            <a:avLst/>
          </a:prstGeom>
          <a:noFill/>
        </p:spPr>
        <p:txBody>
          <a:bodyPr wrap="none" rtlCol="0">
            <a:spAutoFit/>
          </a:bodyPr>
          <a:lstStyle/>
          <a:p>
            <a:r>
              <a:rPr lang="en-US" dirty="0"/>
              <a:t>Would you like to connect?</a:t>
            </a:r>
          </a:p>
        </p:txBody>
      </p:sp>
      <p:sp>
        <p:nvSpPr>
          <p:cNvPr id="20" name="TextBox 19">
            <a:extLst>
              <a:ext uri="{FF2B5EF4-FFF2-40B4-BE49-F238E27FC236}">
                <a16:creationId xmlns:a16="http://schemas.microsoft.com/office/drawing/2014/main" id="{A29BECCB-B94E-2C27-C458-7B44FABD9D19}"/>
              </a:ext>
            </a:extLst>
          </p:cNvPr>
          <p:cNvSpPr txBox="1"/>
          <p:nvPr/>
        </p:nvSpPr>
        <p:spPr>
          <a:xfrm>
            <a:off x="743792" y="1837509"/>
            <a:ext cx="965905" cy="369332"/>
          </a:xfrm>
          <a:prstGeom prst="rect">
            <a:avLst/>
          </a:prstGeom>
          <a:noFill/>
        </p:spPr>
        <p:txBody>
          <a:bodyPr wrap="none" rtlCol="0">
            <a:spAutoFit/>
          </a:bodyPr>
          <a:lstStyle/>
          <a:p>
            <a:r>
              <a:rPr lang="en-US" dirty="0" err="1"/>
              <a:t>Linkedin</a:t>
            </a:r>
            <a:endParaRPr lang="en-US" dirty="0"/>
          </a:p>
        </p:txBody>
      </p:sp>
      <p:sp>
        <p:nvSpPr>
          <p:cNvPr id="21" name="TextBox 20">
            <a:extLst>
              <a:ext uri="{FF2B5EF4-FFF2-40B4-BE49-F238E27FC236}">
                <a16:creationId xmlns:a16="http://schemas.microsoft.com/office/drawing/2014/main" id="{28160D96-7881-B05A-8FA0-3F21ECA38846}"/>
              </a:ext>
            </a:extLst>
          </p:cNvPr>
          <p:cNvSpPr txBox="1"/>
          <p:nvPr/>
        </p:nvSpPr>
        <p:spPr>
          <a:xfrm>
            <a:off x="4245335" y="1837511"/>
            <a:ext cx="848309" cy="369332"/>
          </a:xfrm>
          <a:prstGeom prst="rect">
            <a:avLst/>
          </a:prstGeom>
          <a:noFill/>
        </p:spPr>
        <p:txBody>
          <a:bodyPr wrap="none" rtlCol="0">
            <a:spAutoFit/>
          </a:bodyPr>
          <a:lstStyle/>
          <a:p>
            <a:r>
              <a:rPr lang="en-US" dirty="0"/>
              <a:t>GitHub</a:t>
            </a:r>
          </a:p>
        </p:txBody>
      </p:sp>
      <p:sp>
        <p:nvSpPr>
          <p:cNvPr id="22" name="TextBox 21">
            <a:extLst>
              <a:ext uri="{FF2B5EF4-FFF2-40B4-BE49-F238E27FC236}">
                <a16:creationId xmlns:a16="http://schemas.microsoft.com/office/drawing/2014/main" id="{F47988EC-75AA-C4A1-8967-5B0F68BBF806}"/>
              </a:ext>
            </a:extLst>
          </p:cNvPr>
          <p:cNvSpPr txBox="1"/>
          <p:nvPr/>
        </p:nvSpPr>
        <p:spPr>
          <a:xfrm>
            <a:off x="7528658" y="1741715"/>
            <a:ext cx="959302" cy="369332"/>
          </a:xfrm>
          <a:prstGeom prst="rect">
            <a:avLst/>
          </a:prstGeom>
          <a:noFill/>
        </p:spPr>
        <p:txBody>
          <a:bodyPr wrap="none" rtlCol="0">
            <a:spAutoFit/>
          </a:bodyPr>
          <a:lstStyle/>
          <a:p>
            <a:r>
              <a:rPr lang="en-US" dirty="0" err="1"/>
              <a:t>Youtube</a:t>
            </a:r>
            <a:endParaRPr lang="en-US" dirty="0"/>
          </a:p>
        </p:txBody>
      </p:sp>
      <p:pic>
        <p:nvPicPr>
          <p:cNvPr id="25" name="Picture 24">
            <a:extLst>
              <a:ext uri="{FF2B5EF4-FFF2-40B4-BE49-F238E27FC236}">
                <a16:creationId xmlns:a16="http://schemas.microsoft.com/office/drawing/2014/main" id="{37E6BDEE-3B5E-46FA-7ED7-BD79CDF3741E}"/>
              </a:ext>
            </a:extLst>
          </p:cNvPr>
          <p:cNvPicPr>
            <a:picLocks noChangeAspect="1"/>
          </p:cNvPicPr>
          <p:nvPr/>
        </p:nvPicPr>
        <p:blipFill>
          <a:blip r:embed="rId3"/>
          <a:stretch>
            <a:fillRect/>
          </a:stretch>
        </p:blipFill>
        <p:spPr>
          <a:xfrm>
            <a:off x="260840" y="2298486"/>
            <a:ext cx="2381582" cy="2410161"/>
          </a:xfrm>
          <a:prstGeom prst="rect">
            <a:avLst/>
          </a:prstGeom>
        </p:spPr>
      </p:pic>
      <p:pic>
        <p:nvPicPr>
          <p:cNvPr id="27" name="Picture 26">
            <a:extLst>
              <a:ext uri="{FF2B5EF4-FFF2-40B4-BE49-F238E27FC236}">
                <a16:creationId xmlns:a16="http://schemas.microsoft.com/office/drawing/2014/main" id="{3DD8EACD-C167-A8EC-BE67-6D325B16762A}"/>
              </a:ext>
            </a:extLst>
          </p:cNvPr>
          <p:cNvPicPr>
            <a:picLocks noChangeAspect="1"/>
          </p:cNvPicPr>
          <p:nvPr/>
        </p:nvPicPr>
        <p:blipFill>
          <a:blip r:embed="rId4"/>
          <a:stretch>
            <a:fillRect/>
          </a:stretch>
        </p:blipFill>
        <p:spPr>
          <a:xfrm>
            <a:off x="3454883" y="2298486"/>
            <a:ext cx="2429214" cy="2391109"/>
          </a:xfrm>
          <a:prstGeom prst="rect">
            <a:avLst/>
          </a:prstGeom>
        </p:spPr>
      </p:pic>
      <p:pic>
        <p:nvPicPr>
          <p:cNvPr id="29" name="Picture 28">
            <a:extLst>
              <a:ext uri="{FF2B5EF4-FFF2-40B4-BE49-F238E27FC236}">
                <a16:creationId xmlns:a16="http://schemas.microsoft.com/office/drawing/2014/main" id="{F9ECB38E-E383-A31D-D3C6-6CAD7ECD6D8B}"/>
              </a:ext>
            </a:extLst>
          </p:cNvPr>
          <p:cNvPicPr>
            <a:picLocks noChangeAspect="1"/>
          </p:cNvPicPr>
          <p:nvPr/>
        </p:nvPicPr>
        <p:blipFill>
          <a:blip r:embed="rId5"/>
          <a:stretch>
            <a:fillRect/>
          </a:stretch>
        </p:blipFill>
        <p:spPr>
          <a:xfrm>
            <a:off x="6501580" y="2298486"/>
            <a:ext cx="2419688" cy="2419688"/>
          </a:xfrm>
          <a:prstGeom prst="rect">
            <a:avLst/>
          </a:prstGeom>
        </p:spPr>
      </p:pic>
    </p:spTree>
    <p:extLst>
      <p:ext uri="{BB962C8B-B14F-4D97-AF65-F5344CB8AC3E}">
        <p14:creationId xmlns:p14="http://schemas.microsoft.com/office/powerpoint/2010/main" val="22379760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155575"/>
            <a:ext cx="9144000" cy="5143500"/>
          </a:xfrm>
          <a:prstGeom prst="rect">
            <a:avLst/>
          </a:prstGeom>
        </p:spPr>
      </p:pic>
      <p:sp>
        <p:nvSpPr>
          <p:cNvPr id="3" name="Text 0"/>
          <p:cNvSpPr/>
          <p:nvPr/>
        </p:nvSpPr>
        <p:spPr>
          <a:xfrm>
            <a:off x="714375" y="678656"/>
            <a:ext cx="1386598" cy="245452"/>
          </a:xfrm>
          <a:prstGeom prst="rect">
            <a:avLst/>
          </a:prstGeom>
          <a:noFill/>
          <a:ln/>
        </p:spPr>
        <p:txBody>
          <a:bodyPr wrap="none" lIns="0" tIns="0" rIns="0" bIns="0" rtlCol="0" anchor="t">
            <a:spAutoFit/>
          </a:bodyPr>
          <a:lstStyle/>
          <a:p>
            <a:pPr marL="0" indent="0" algn="l">
              <a:lnSpc>
                <a:spcPts val="2200"/>
              </a:lnSpc>
              <a:buNone/>
            </a:pPr>
            <a:r>
              <a:rPr lang="en-US" sz="1000" b="1" dirty="0">
                <a:solidFill>
                  <a:srgbClr val="0078D4"/>
                </a:solidFill>
              </a:rPr>
              <a:t>The Kubernetes Challenge</a:t>
            </a:r>
            <a:endParaRPr lang="en-US" sz="1000" dirty="0"/>
          </a:p>
        </p:txBody>
      </p:sp>
      <p:sp>
        <p:nvSpPr>
          <p:cNvPr id="4" name="Text 1"/>
          <p:cNvSpPr/>
          <p:nvPr/>
        </p:nvSpPr>
        <p:spPr>
          <a:xfrm>
            <a:off x="878681" y="1205508"/>
            <a:ext cx="1370312" cy="120418"/>
          </a:xfrm>
          <a:prstGeom prst="rect">
            <a:avLst/>
          </a:prstGeom>
          <a:noFill/>
          <a:ln/>
        </p:spPr>
        <p:txBody>
          <a:bodyPr wrap="none" lIns="0" tIns="0" rIns="0" bIns="0" rtlCol="0" anchor="t">
            <a:spAutoFit/>
          </a:bodyPr>
          <a:lstStyle/>
          <a:p>
            <a:pPr marL="0" indent="0" algn="l">
              <a:lnSpc>
                <a:spcPts val="900"/>
              </a:lnSpc>
              <a:buNone/>
            </a:pPr>
            <a:r>
              <a:rPr lang="en-US" sz="1000" b="1" kern="0" spc="1" dirty="0">
                <a:solidFill>
                  <a:srgbClr val="FF6B35"/>
                </a:solidFill>
              </a:rPr>
              <a:t>Self-Managed Complexity</a:t>
            </a:r>
            <a:endParaRPr lang="en-US" sz="1000" dirty="0"/>
          </a:p>
        </p:txBody>
      </p:sp>
      <p:sp>
        <p:nvSpPr>
          <p:cNvPr id="5" name="Text 2"/>
          <p:cNvSpPr/>
          <p:nvPr/>
        </p:nvSpPr>
        <p:spPr>
          <a:xfrm>
            <a:off x="878681" y="1376958"/>
            <a:ext cx="3550444" cy="325602"/>
          </a:xfrm>
          <a:prstGeom prst="rect">
            <a:avLst/>
          </a:prstGeom>
          <a:noFill/>
          <a:ln/>
        </p:spPr>
        <p:txBody>
          <a:bodyPr wrap="square" lIns="0" tIns="0" rIns="0" bIns="0" rtlCol="0" anchor="t">
            <a:spAutoFit/>
          </a:bodyPr>
          <a:lstStyle/>
          <a:p>
            <a:pPr marL="0" indent="0" algn="l">
              <a:lnSpc>
                <a:spcPts val="1300"/>
              </a:lnSpc>
              <a:buNone/>
            </a:pPr>
            <a:r>
              <a:rPr lang="en-US" sz="1000" dirty="0">
                <a:solidFill>
                  <a:srgbClr val="1A1A1A"/>
                </a:solidFill>
              </a:rPr>
              <a:t>Requires deep expertise in installation, configuration, and maintenance of master nodes (API server, etcd, scheduler).</a:t>
            </a:r>
            <a:endParaRPr lang="en-US" sz="1000" dirty="0"/>
          </a:p>
        </p:txBody>
      </p:sp>
      <p:sp>
        <p:nvSpPr>
          <p:cNvPr id="6" name="Text 3"/>
          <p:cNvSpPr/>
          <p:nvPr/>
        </p:nvSpPr>
        <p:spPr>
          <a:xfrm>
            <a:off x="878681" y="1841302"/>
            <a:ext cx="1188787" cy="120418"/>
          </a:xfrm>
          <a:prstGeom prst="rect">
            <a:avLst/>
          </a:prstGeom>
          <a:noFill/>
          <a:ln/>
        </p:spPr>
        <p:txBody>
          <a:bodyPr wrap="none" lIns="0" tIns="0" rIns="0" bIns="0" rtlCol="0" anchor="t">
            <a:spAutoFit/>
          </a:bodyPr>
          <a:lstStyle/>
          <a:p>
            <a:pPr marL="0" indent="0" algn="l">
              <a:lnSpc>
                <a:spcPts val="900"/>
              </a:lnSpc>
              <a:buNone/>
            </a:pPr>
            <a:r>
              <a:rPr lang="en-US" sz="1000" b="1" kern="0" spc="1" dirty="0">
                <a:solidFill>
                  <a:srgbClr val="FF6B35"/>
                </a:solidFill>
              </a:rPr>
              <a:t>Operational Overhead</a:t>
            </a:r>
            <a:endParaRPr lang="en-US" sz="1000" dirty="0"/>
          </a:p>
        </p:txBody>
      </p:sp>
      <p:sp>
        <p:nvSpPr>
          <p:cNvPr id="7" name="Text 4"/>
          <p:cNvSpPr/>
          <p:nvPr/>
        </p:nvSpPr>
        <p:spPr>
          <a:xfrm>
            <a:off x="878681" y="2012752"/>
            <a:ext cx="3550444" cy="325602"/>
          </a:xfrm>
          <a:prstGeom prst="rect">
            <a:avLst/>
          </a:prstGeom>
          <a:noFill/>
          <a:ln/>
        </p:spPr>
        <p:txBody>
          <a:bodyPr wrap="square" lIns="0" tIns="0" rIns="0" bIns="0" rtlCol="0" anchor="t">
            <a:spAutoFit/>
          </a:bodyPr>
          <a:lstStyle/>
          <a:p>
            <a:pPr marL="0" indent="0" algn="l">
              <a:lnSpc>
                <a:spcPts val="1300"/>
              </a:lnSpc>
              <a:buNone/>
            </a:pPr>
            <a:r>
              <a:rPr lang="en-US" sz="1000" dirty="0">
                <a:solidFill>
                  <a:srgbClr val="1A1A1A"/>
                </a:solidFill>
              </a:rPr>
              <a:t>Manual patching, upgrades, and high availability setup are constant burdens on operations teams.</a:t>
            </a:r>
            <a:endParaRPr lang="en-US" sz="1000" dirty="0"/>
          </a:p>
        </p:txBody>
      </p:sp>
      <p:sp>
        <p:nvSpPr>
          <p:cNvPr id="8" name="Text 5"/>
          <p:cNvSpPr/>
          <p:nvPr/>
        </p:nvSpPr>
        <p:spPr>
          <a:xfrm>
            <a:off x="878681" y="2477095"/>
            <a:ext cx="1113446" cy="120418"/>
          </a:xfrm>
          <a:prstGeom prst="rect">
            <a:avLst/>
          </a:prstGeom>
          <a:noFill/>
          <a:ln/>
        </p:spPr>
        <p:txBody>
          <a:bodyPr wrap="none" lIns="0" tIns="0" rIns="0" bIns="0" rtlCol="0" anchor="t">
            <a:spAutoFit/>
          </a:bodyPr>
          <a:lstStyle/>
          <a:p>
            <a:pPr marL="0" indent="0" algn="l">
              <a:lnSpc>
                <a:spcPts val="900"/>
              </a:lnSpc>
              <a:buNone/>
            </a:pPr>
            <a:r>
              <a:rPr lang="en-US" sz="1000" b="1" kern="0" spc="1" dirty="0">
                <a:solidFill>
                  <a:srgbClr val="FF6B35"/>
                </a:solidFill>
              </a:rPr>
              <a:t>Resource Integration</a:t>
            </a:r>
            <a:endParaRPr lang="en-US" sz="1000" dirty="0"/>
          </a:p>
        </p:txBody>
      </p:sp>
      <p:sp>
        <p:nvSpPr>
          <p:cNvPr id="9" name="Text 6"/>
          <p:cNvSpPr/>
          <p:nvPr/>
        </p:nvSpPr>
        <p:spPr>
          <a:xfrm>
            <a:off x="878681" y="2648545"/>
            <a:ext cx="3550444" cy="325602"/>
          </a:xfrm>
          <a:prstGeom prst="rect">
            <a:avLst/>
          </a:prstGeom>
          <a:noFill/>
          <a:ln/>
        </p:spPr>
        <p:txBody>
          <a:bodyPr wrap="square" lIns="0" tIns="0" rIns="0" bIns="0" rtlCol="0" anchor="t">
            <a:spAutoFit/>
          </a:bodyPr>
          <a:lstStyle/>
          <a:p>
            <a:pPr marL="0" indent="0" algn="l">
              <a:lnSpc>
                <a:spcPts val="1300"/>
              </a:lnSpc>
              <a:buNone/>
            </a:pPr>
            <a:r>
              <a:rPr lang="en-US" sz="1000" dirty="0">
                <a:solidFill>
                  <a:srgbClr val="1A1A1A"/>
                </a:solidFill>
              </a:rPr>
              <a:t>Integrating with cloud resources (networking, load balancers) is often a manual, multi-step process.</a:t>
            </a:r>
            <a:endParaRPr lang="en-US" sz="1000" dirty="0"/>
          </a:p>
        </p:txBody>
      </p:sp>
      <p:sp>
        <p:nvSpPr>
          <p:cNvPr id="10" name="Shape 7"/>
          <p:cNvSpPr/>
          <p:nvPr/>
        </p:nvSpPr>
        <p:spPr>
          <a:xfrm>
            <a:off x="714375" y="3327202"/>
            <a:ext cx="3714750" cy="709017"/>
          </a:xfrm>
          <a:prstGeom prst="rect">
            <a:avLst/>
          </a:prstGeom>
          <a:solidFill>
            <a:srgbClr val="00BCF2">
              <a:alpha val="5000"/>
            </a:srgbClr>
          </a:solidFill>
          <a:ln w="18288">
            <a:solidFill>
              <a:srgbClr val="00BCF2"/>
            </a:solidFill>
            <a:prstDash val="solid"/>
          </a:ln>
        </p:spPr>
        <p:txBody>
          <a:bodyPr/>
          <a:lstStyle/>
          <a:p>
            <a:endParaRPr lang="en-US" sz="1000"/>
          </a:p>
        </p:txBody>
      </p:sp>
      <p:sp>
        <p:nvSpPr>
          <p:cNvPr id="11" name="Text 8"/>
          <p:cNvSpPr/>
          <p:nvPr/>
        </p:nvSpPr>
        <p:spPr>
          <a:xfrm>
            <a:off x="821531" y="3448645"/>
            <a:ext cx="472309" cy="110800"/>
          </a:xfrm>
          <a:prstGeom prst="rect">
            <a:avLst/>
          </a:prstGeom>
          <a:noFill/>
          <a:ln/>
        </p:spPr>
        <p:txBody>
          <a:bodyPr wrap="none" lIns="0" tIns="0" rIns="0" bIns="0" rtlCol="0" anchor="t">
            <a:spAutoFit/>
          </a:bodyPr>
          <a:lstStyle/>
          <a:p>
            <a:pPr marL="0" indent="0" algn="l">
              <a:lnSpc>
                <a:spcPts val="800"/>
              </a:lnSpc>
              <a:buNone/>
            </a:pPr>
            <a:r>
              <a:rPr lang="en-US" sz="1000" b="1" kern="0" spc="1" dirty="0">
                <a:solidFill>
                  <a:srgbClr val="00BCF2"/>
                </a:solidFill>
              </a:rPr>
              <a:t>The Goal</a:t>
            </a:r>
            <a:endParaRPr lang="en-US" sz="1000" dirty="0"/>
          </a:p>
        </p:txBody>
      </p:sp>
      <p:sp>
        <p:nvSpPr>
          <p:cNvPr id="12" name="Text 9"/>
          <p:cNvSpPr/>
          <p:nvPr/>
        </p:nvSpPr>
        <p:spPr>
          <a:xfrm>
            <a:off x="821531" y="3621881"/>
            <a:ext cx="3500438" cy="258276"/>
          </a:xfrm>
          <a:prstGeom prst="rect">
            <a:avLst/>
          </a:prstGeom>
          <a:noFill/>
          <a:ln/>
        </p:spPr>
        <p:txBody>
          <a:bodyPr wrap="square" lIns="0" tIns="0" rIns="0" bIns="0" rtlCol="0" anchor="t">
            <a:spAutoFit/>
          </a:bodyPr>
          <a:lstStyle/>
          <a:p>
            <a:pPr marL="0" indent="0" algn="l">
              <a:lnSpc>
                <a:spcPts val="1000"/>
              </a:lnSpc>
              <a:buNone/>
            </a:pPr>
            <a:r>
              <a:rPr lang="en-US" sz="1000" b="1" dirty="0">
                <a:solidFill>
                  <a:srgbClr val="1A1A1A"/>
                </a:solidFill>
              </a:rPr>
              <a:t>Focus on application development, not infrastructure management</a:t>
            </a:r>
            <a:endParaRPr lang="en-US" sz="1000" dirty="0"/>
          </a:p>
        </p:txBody>
      </p:sp>
      <p:pic>
        <p:nvPicPr>
          <p:cNvPr id="16" name="Picture 15">
            <a:extLst>
              <a:ext uri="{FF2B5EF4-FFF2-40B4-BE49-F238E27FC236}">
                <a16:creationId xmlns:a16="http://schemas.microsoft.com/office/drawing/2014/main" id="{1000C5D6-B72F-9040-5528-E0B817E29498}"/>
              </a:ext>
            </a:extLst>
          </p:cNvPr>
          <p:cNvPicPr>
            <a:picLocks noChangeAspect="1"/>
          </p:cNvPicPr>
          <p:nvPr/>
        </p:nvPicPr>
        <p:blipFill>
          <a:blip r:embed="rId4"/>
          <a:stretch>
            <a:fillRect/>
          </a:stretch>
        </p:blipFill>
        <p:spPr>
          <a:xfrm>
            <a:off x="4559038" y="1078807"/>
            <a:ext cx="4101732" cy="3205811"/>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9144000" cy="5143500"/>
          </a:xfrm>
          <a:prstGeom prst="rect">
            <a:avLst/>
          </a:prstGeom>
        </p:spPr>
      </p:pic>
      <p:sp>
        <p:nvSpPr>
          <p:cNvPr id="4" name="Text 0"/>
          <p:cNvSpPr/>
          <p:nvPr/>
        </p:nvSpPr>
        <p:spPr>
          <a:xfrm>
            <a:off x="609486" y="1097638"/>
            <a:ext cx="3714750" cy="527580"/>
          </a:xfrm>
          <a:prstGeom prst="rect">
            <a:avLst/>
          </a:prstGeom>
          <a:noFill/>
          <a:ln/>
        </p:spPr>
        <p:txBody>
          <a:bodyPr wrap="square" lIns="0" tIns="0" rIns="0" bIns="0" rtlCol="0" anchor="t">
            <a:spAutoFit/>
          </a:bodyPr>
          <a:lstStyle/>
          <a:p>
            <a:pPr marL="0" indent="0" algn="l">
              <a:lnSpc>
                <a:spcPts val="2200"/>
              </a:lnSpc>
              <a:buNone/>
            </a:pPr>
            <a:r>
              <a:rPr lang="en-US" sz="1000" b="1" dirty="0">
                <a:solidFill>
                  <a:srgbClr val="0078D4"/>
                </a:solidFill>
              </a:rPr>
              <a:t>Why Azure
Kubernetes Service?</a:t>
            </a:r>
            <a:endParaRPr lang="en-US" sz="1000" dirty="0"/>
          </a:p>
        </p:txBody>
      </p:sp>
      <p:sp>
        <p:nvSpPr>
          <p:cNvPr id="5" name="Text 1"/>
          <p:cNvSpPr/>
          <p:nvPr/>
        </p:nvSpPr>
        <p:spPr>
          <a:xfrm>
            <a:off x="773792" y="1937029"/>
            <a:ext cx="1253035" cy="120418"/>
          </a:xfrm>
          <a:prstGeom prst="rect">
            <a:avLst/>
          </a:prstGeom>
          <a:noFill/>
          <a:ln/>
        </p:spPr>
        <p:txBody>
          <a:bodyPr wrap="none" lIns="0" tIns="0" rIns="0" bIns="0" rtlCol="0" anchor="t">
            <a:spAutoFit/>
          </a:bodyPr>
          <a:lstStyle/>
          <a:p>
            <a:pPr marL="0" indent="0" algn="l">
              <a:lnSpc>
                <a:spcPts val="900"/>
              </a:lnSpc>
              <a:buNone/>
            </a:pPr>
            <a:r>
              <a:rPr lang="en-US" sz="1000" b="1" kern="0" spc="1" dirty="0">
                <a:solidFill>
                  <a:srgbClr val="00BCF2"/>
                </a:solidFill>
              </a:rPr>
              <a:t>Managed Control Plane</a:t>
            </a:r>
            <a:endParaRPr lang="en-US" sz="1000" dirty="0"/>
          </a:p>
        </p:txBody>
      </p:sp>
      <p:sp>
        <p:nvSpPr>
          <p:cNvPr id="6" name="Text 2"/>
          <p:cNvSpPr/>
          <p:nvPr/>
        </p:nvSpPr>
        <p:spPr>
          <a:xfrm>
            <a:off x="773792" y="2099549"/>
            <a:ext cx="3550444" cy="307777"/>
          </a:xfrm>
          <a:prstGeom prst="rect">
            <a:avLst/>
          </a:prstGeom>
          <a:noFill/>
          <a:ln/>
        </p:spPr>
        <p:txBody>
          <a:bodyPr wrap="square" lIns="0" tIns="0" rIns="0" bIns="0" rtlCol="0" anchor="t">
            <a:spAutoFit/>
          </a:bodyPr>
          <a:lstStyle/>
          <a:p>
            <a:pPr marL="0" indent="0" algn="l">
              <a:lnSpc>
                <a:spcPts val="1200"/>
              </a:lnSpc>
              <a:buNone/>
            </a:pPr>
            <a:r>
              <a:rPr lang="en-US" sz="1000" dirty="0">
                <a:solidFill>
                  <a:srgbClr val="1A1A1A"/>
                </a:solidFill>
              </a:rPr>
              <a:t>Azure handles the master nodes, including health monitoring, maintenance, and patching.</a:t>
            </a:r>
            <a:endParaRPr lang="en-US" sz="1000" dirty="0"/>
          </a:p>
        </p:txBody>
      </p:sp>
      <p:sp>
        <p:nvSpPr>
          <p:cNvPr id="7" name="Text 3"/>
          <p:cNvSpPr/>
          <p:nvPr/>
        </p:nvSpPr>
        <p:spPr>
          <a:xfrm>
            <a:off x="773792" y="2556749"/>
            <a:ext cx="920573" cy="120418"/>
          </a:xfrm>
          <a:prstGeom prst="rect">
            <a:avLst/>
          </a:prstGeom>
          <a:noFill/>
          <a:ln/>
        </p:spPr>
        <p:txBody>
          <a:bodyPr wrap="none" lIns="0" tIns="0" rIns="0" bIns="0" rtlCol="0" anchor="t">
            <a:spAutoFit/>
          </a:bodyPr>
          <a:lstStyle/>
          <a:p>
            <a:pPr marL="0" indent="0" algn="l">
              <a:lnSpc>
                <a:spcPts val="900"/>
              </a:lnSpc>
              <a:buNone/>
            </a:pPr>
            <a:r>
              <a:rPr lang="en-US" sz="1000" b="1" kern="0" spc="1" dirty="0">
                <a:solidFill>
                  <a:srgbClr val="00BCF2"/>
                </a:solidFill>
              </a:rPr>
              <a:t>Zero-Cost Master</a:t>
            </a:r>
            <a:endParaRPr lang="en-US" sz="1000" dirty="0"/>
          </a:p>
        </p:txBody>
      </p:sp>
      <p:sp>
        <p:nvSpPr>
          <p:cNvPr id="8" name="Text 4"/>
          <p:cNvSpPr/>
          <p:nvPr/>
        </p:nvSpPr>
        <p:spPr>
          <a:xfrm>
            <a:off x="773792" y="2719269"/>
            <a:ext cx="3492944" cy="153888"/>
          </a:xfrm>
          <a:prstGeom prst="rect">
            <a:avLst/>
          </a:prstGeom>
          <a:noFill/>
          <a:ln/>
        </p:spPr>
        <p:txBody>
          <a:bodyPr wrap="none" lIns="0" tIns="0" rIns="0" bIns="0" rtlCol="0" anchor="t">
            <a:spAutoFit/>
          </a:bodyPr>
          <a:lstStyle/>
          <a:p>
            <a:pPr marL="0" indent="0" algn="l">
              <a:lnSpc>
                <a:spcPts val="1200"/>
              </a:lnSpc>
              <a:buNone/>
            </a:pPr>
            <a:r>
              <a:rPr lang="en-US" sz="1000" dirty="0">
                <a:solidFill>
                  <a:srgbClr val="1A1A1A"/>
                </a:solidFill>
              </a:rPr>
              <a:t>You only pay for the worker nodes (VMs) and associated resources.</a:t>
            </a:r>
            <a:endParaRPr lang="en-US" sz="1000" dirty="0"/>
          </a:p>
        </p:txBody>
      </p:sp>
      <p:sp>
        <p:nvSpPr>
          <p:cNvPr id="9" name="Text 5"/>
          <p:cNvSpPr/>
          <p:nvPr/>
        </p:nvSpPr>
        <p:spPr>
          <a:xfrm>
            <a:off x="773792" y="3026450"/>
            <a:ext cx="1116652" cy="120418"/>
          </a:xfrm>
          <a:prstGeom prst="rect">
            <a:avLst/>
          </a:prstGeom>
          <a:noFill/>
          <a:ln/>
        </p:spPr>
        <p:txBody>
          <a:bodyPr wrap="none" lIns="0" tIns="0" rIns="0" bIns="0" rtlCol="0" anchor="t">
            <a:spAutoFit/>
          </a:bodyPr>
          <a:lstStyle/>
          <a:p>
            <a:pPr marL="0" indent="0" algn="l">
              <a:lnSpc>
                <a:spcPts val="900"/>
              </a:lnSpc>
              <a:buNone/>
            </a:pPr>
            <a:r>
              <a:rPr lang="en-US" sz="1000" b="1" kern="0" spc="1" dirty="0">
                <a:solidFill>
                  <a:srgbClr val="00BCF2"/>
                </a:solidFill>
              </a:rPr>
              <a:t>Seamless Integration</a:t>
            </a:r>
            <a:endParaRPr lang="en-US" sz="1000" dirty="0"/>
          </a:p>
        </p:txBody>
      </p:sp>
      <p:sp>
        <p:nvSpPr>
          <p:cNvPr id="10" name="Text 6"/>
          <p:cNvSpPr/>
          <p:nvPr/>
        </p:nvSpPr>
        <p:spPr>
          <a:xfrm>
            <a:off x="773792" y="3188971"/>
            <a:ext cx="3550444" cy="307777"/>
          </a:xfrm>
          <a:prstGeom prst="rect">
            <a:avLst/>
          </a:prstGeom>
          <a:noFill/>
          <a:ln/>
        </p:spPr>
        <p:txBody>
          <a:bodyPr wrap="square" lIns="0" tIns="0" rIns="0" bIns="0" rtlCol="0" anchor="t">
            <a:spAutoFit/>
          </a:bodyPr>
          <a:lstStyle/>
          <a:p>
            <a:pPr marL="0" indent="0" algn="l">
              <a:lnSpc>
                <a:spcPts val="1200"/>
              </a:lnSpc>
              <a:buNone/>
            </a:pPr>
            <a:r>
              <a:rPr lang="en-US" sz="1000" dirty="0">
                <a:solidFill>
                  <a:srgbClr val="1A1A1A"/>
                </a:solidFill>
              </a:rPr>
              <a:t>Deep integration with Azure services like Azure AD, Azure Networking, and Azure Monitor.</a:t>
            </a:r>
            <a:endParaRPr lang="en-US" sz="1000" dirty="0"/>
          </a:p>
        </p:txBody>
      </p:sp>
      <p:sp>
        <p:nvSpPr>
          <p:cNvPr id="11" name="Text 7"/>
          <p:cNvSpPr/>
          <p:nvPr/>
        </p:nvSpPr>
        <p:spPr>
          <a:xfrm>
            <a:off x="773792" y="3646171"/>
            <a:ext cx="963854" cy="120418"/>
          </a:xfrm>
          <a:prstGeom prst="rect">
            <a:avLst/>
          </a:prstGeom>
          <a:noFill/>
          <a:ln/>
        </p:spPr>
        <p:txBody>
          <a:bodyPr wrap="none" lIns="0" tIns="0" rIns="0" bIns="0" rtlCol="0" anchor="t">
            <a:spAutoFit/>
          </a:bodyPr>
          <a:lstStyle/>
          <a:p>
            <a:pPr marL="0" indent="0" algn="l">
              <a:lnSpc>
                <a:spcPts val="900"/>
              </a:lnSpc>
              <a:buNone/>
            </a:pPr>
            <a:r>
              <a:rPr lang="en-US" sz="1000" b="1" kern="0" spc="1" dirty="0">
                <a:solidFill>
                  <a:srgbClr val="00BCF2"/>
                </a:solidFill>
              </a:rPr>
              <a:t>Open-Source Core</a:t>
            </a:r>
            <a:endParaRPr lang="en-US" sz="1000" dirty="0"/>
          </a:p>
        </p:txBody>
      </p:sp>
      <p:sp>
        <p:nvSpPr>
          <p:cNvPr id="12" name="Text 8"/>
          <p:cNvSpPr/>
          <p:nvPr/>
        </p:nvSpPr>
        <p:spPr>
          <a:xfrm>
            <a:off x="773792" y="3808691"/>
            <a:ext cx="3550444" cy="307777"/>
          </a:xfrm>
          <a:prstGeom prst="rect">
            <a:avLst/>
          </a:prstGeom>
          <a:noFill/>
          <a:ln/>
        </p:spPr>
        <p:txBody>
          <a:bodyPr wrap="square" lIns="0" tIns="0" rIns="0" bIns="0" rtlCol="0" anchor="t">
            <a:spAutoFit/>
          </a:bodyPr>
          <a:lstStyle/>
          <a:p>
            <a:pPr marL="0" indent="0" algn="l">
              <a:lnSpc>
                <a:spcPts val="1200"/>
              </a:lnSpc>
              <a:buNone/>
            </a:pPr>
            <a:r>
              <a:rPr lang="en-US" sz="1000" dirty="0">
                <a:solidFill>
                  <a:srgbClr val="1A1A1A"/>
                </a:solidFill>
              </a:rPr>
              <a:t>Built on 100% upstream Kubernetes, ensuring portability and avoiding vendor lock-in.</a:t>
            </a:r>
            <a:endParaRPr lang="en-US" sz="1000" dirty="0"/>
          </a:p>
        </p:txBody>
      </p:sp>
      <p:pic>
        <p:nvPicPr>
          <p:cNvPr id="13" name="Image 1" descr="preencoded.png"/>
          <p:cNvPicPr>
            <a:picLocks noChangeAspect="1"/>
          </p:cNvPicPr>
          <p:nvPr/>
        </p:nvPicPr>
        <p:blipFill>
          <a:blip r:embed="rId4"/>
          <a:stretch>
            <a:fillRect/>
          </a:stretch>
        </p:blipFill>
        <p:spPr>
          <a:xfrm>
            <a:off x="4819765" y="1159967"/>
            <a:ext cx="3885269" cy="2732764"/>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2456"/>
            <a:ext cx="9144000" cy="5143500"/>
          </a:xfrm>
          <a:prstGeom prst="rect">
            <a:avLst/>
          </a:prstGeom>
        </p:spPr>
      </p:pic>
      <p:sp>
        <p:nvSpPr>
          <p:cNvPr id="3" name="Text 0"/>
          <p:cNvSpPr/>
          <p:nvPr/>
        </p:nvSpPr>
        <p:spPr>
          <a:xfrm>
            <a:off x="621507" y="368797"/>
            <a:ext cx="2672206" cy="216598"/>
          </a:xfrm>
          <a:prstGeom prst="rect">
            <a:avLst/>
          </a:prstGeom>
          <a:noFill/>
          <a:ln/>
        </p:spPr>
        <p:txBody>
          <a:bodyPr wrap="none" lIns="0" tIns="0" rIns="0" bIns="0" rtlCol="0" anchor="t">
            <a:spAutoFit/>
          </a:bodyPr>
          <a:lstStyle/>
          <a:p>
            <a:pPr marL="0" indent="0" algn="l">
              <a:lnSpc>
                <a:spcPts val="1900"/>
              </a:lnSpc>
              <a:buNone/>
            </a:pPr>
            <a:r>
              <a:rPr lang="en-US" sz="1000" b="1" dirty="0">
                <a:solidFill>
                  <a:srgbClr val="0078D4"/>
                </a:solidFill>
              </a:rPr>
              <a:t>AKS Advantages: Operational Efficiency &amp; Security</a:t>
            </a:r>
            <a:endParaRPr lang="en-US" sz="1000" dirty="0"/>
          </a:p>
        </p:txBody>
      </p:sp>
      <p:sp>
        <p:nvSpPr>
          <p:cNvPr id="4" name="Text 1"/>
          <p:cNvSpPr/>
          <p:nvPr/>
        </p:nvSpPr>
        <p:spPr>
          <a:xfrm>
            <a:off x="714375" y="1201936"/>
            <a:ext cx="107402" cy="244426"/>
          </a:xfrm>
          <a:prstGeom prst="rect">
            <a:avLst/>
          </a:prstGeom>
          <a:noFill/>
          <a:ln/>
        </p:spPr>
        <p:txBody>
          <a:bodyPr wrap="none" lIns="0" tIns="0" rIns="0" bIns="0" rtlCol="0" anchor="t">
            <a:spAutoFit/>
          </a:bodyPr>
          <a:lstStyle/>
          <a:p>
            <a:pPr marL="0" indent="0" algn="l">
              <a:lnSpc>
                <a:spcPts val="2200"/>
              </a:lnSpc>
              <a:buNone/>
            </a:pPr>
            <a:r>
              <a:rPr lang="en-US" sz="1000" b="1" dirty="0">
                <a:solidFill>
                  <a:srgbClr val="FF6B35"/>
                </a:solidFill>
              </a:rPr>
              <a:t>⚙</a:t>
            </a:r>
            <a:endParaRPr lang="en-US" sz="1000" dirty="0"/>
          </a:p>
        </p:txBody>
      </p:sp>
      <p:sp>
        <p:nvSpPr>
          <p:cNvPr id="5" name="Text 2"/>
          <p:cNvSpPr/>
          <p:nvPr/>
        </p:nvSpPr>
        <p:spPr>
          <a:xfrm>
            <a:off x="714375" y="1621631"/>
            <a:ext cx="1138132" cy="141064"/>
          </a:xfrm>
          <a:prstGeom prst="rect">
            <a:avLst/>
          </a:prstGeom>
          <a:noFill/>
          <a:ln/>
        </p:spPr>
        <p:txBody>
          <a:bodyPr wrap="none" lIns="0" tIns="0" rIns="0" bIns="0" rtlCol="0" anchor="t">
            <a:spAutoFit/>
          </a:bodyPr>
          <a:lstStyle/>
          <a:p>
            <a:pPr marL="0" indent="0" algn="l">
              <a:lnSpc>
                <a:spcPts val="1100"/>
              </a:lnSpc>
              <a:buNone/>
            </a:pPr>
            <a:r>
              <a:rPr lang="en-US" sz="1000" b="1" dirty="0">
                <a:solidFill>
                  <a:srgbClr val="0078D4"/>
                </a:solidFill>
              </a:rPr>
              <a:t>Automated Upgrades</a:t>
            </a:r>
            <a:endParaRPr lang="en-US" sz="1000" dirty="0"/>
          </a:p>
        </p:txBody>
      </p:sp>
      <p:sp>
        <p:nvSpPr>
          <p:cNvPr id="6" name="Text 3"/>
          <p:cNvSpPr/>
          <p:nvPr/>
        </p:nvSpPr>
        <p:spPr>
          <a:xfrm>
            <a:off x="714375" y="1862733"/>
            <a:ext cx="1174617" cy="101182"/>
          </a:xfrm>
          <a:prstGeom prst="rect">
            <a:avLst/>
          </a:prstGeom>
          <a:noFill/>
          <a:ln/>
        </p:spPr>
        <p:txBody>
          <a:bodyPr wrap="none" lIns="0" tIns="0" rIns="0" bIns="0" rtlCol="0" anchor="t">
            <a:spAutoFit/>
          </a:bodyPr>
          <a:lstStyle/>
          <a:p>
            <a:pPr marL="0" indent="0" algn="l">
              <a:lnSpc>
                <a:spcPts val="700"/>
              </a:lnSpc>
              <a:buNone/>
            </a:pPr>
            <a:r>
              <a:rPr lang="en-US" sz="1000" b="1" kern="0" spc="1" dirty="0">
                <a:solidFill>
                  <a:srgbClr val="00BCF2"/>
                </a:solidFill>
              </a:rPr>
              <a:t>Operational Efficiency</a:t>
            </a:r>
            <a:endParaRPr lang="en-US" sz="1000" dirty="0"/>
          </a:p>
        </p:txBody>
      </p:sp>
      <p:sp>
        <p:nvSpPr>
          <p:cNvPr id="7" name="Text 4"/>
          <p:cNvSpPr/>
          <p:nvPr/>
        </p:nvSpPr>
        <p:spPr>
          <a:xfrm>
            <a:off x="714375" y="2041327"/>
            <a:ext cx="2214563" cy="307777"/>
          </a:xfrm>
          <a:prstGeom prst="rect">
            <a:avLst/>
          </a:prstGeom>
          <a:noFill/>
          <a:ln/>
        </p:spPr>
        <p:txBody>
          <a:bodyPr wrap="square" lIns="0" tIns="0" rIns="0" bIns="0" rtlCol="0" anchor="t">
            <a:spAutoFit/>
          </a:bodyPr>
          <a:lstStyle/>
          <a:p>
            <a:pPr marL="0" indent="0" algn="l">
              <a:lnSpc>
                <a:spcPts val="1200"/>
              </a:lnSpc>
              <a:buNone/>
            </a:pPr>
            <a:r>
              <a:rPr lang="en-US" sz="1000" dirty="0">
                <a:solidFill>
                  <a:srgbClr val="1A1A1A"/>
                </a:solidFill>
              </a:rPr>
              <a:t>Simple, one-click or automated upgrades for Kubernetes versions and node images.</a:t>
            </a:r>
            <a:endParaRPr lang="en-US" sz="1000" dirty="0"/>
          </a:p>
        </p:txBody>
      </p:sp>
      <p:sp>
        <p:nvSpPr>
          <p:cNvPr id="8" name="Text 5"/>
          <p:cNvSpPr/>
          <p:nvPr/>
        </p:nvSpPr>
        <p:spPr>
          <a:xfrm>
            <a:off x="714375" y="2445618"/>
            <a:ext cx="1424429" cy="130036"/>
          </a:xfrm>
          <a:prstGeom prst="rect">
            <a:avLst/>
          </a:prstGeom>
          <a:noFill/>
          <a:ln/>
        </p:spPr>
        <p:txBody>
          <a:bodyPr wrap="none" lIns="85090" tIns="0" rIns="0" bIns="0" rtlCol="0" anchor="t">
            <a:spAutoFit/>
          </a:bodyPr>
          <a:lstStyle/>
          <a:p>
            <a:pPr marL="0" indent="0" algn="l">
              <a:lnSpc>
                <a:spcPts val="1000"/>
              </a:lnSpc>
              <a:buNone/>
            </a:pPr>
            <a:r>
              <a:rPr lang="en-US" sz="1000" dirty="0">
                <a:solidFill>
                  <a:srgbClr val="666666"/>
                </a:solidFill>
              </a:rPr>
              <a:t>• Zero downtime updates</a:t>
            </a:r>
            <a:endParaRPr lang="en-US" sz="1000" dirty="0"/>
          </a:p>
        </p:txBody>
      </p:sp>
      <p:sp>
        <p:nvSpPr>
          <p:cNvPr id="9" name="Text 6"/>
          <p:cNvSpPr/>
          <p:nvPr/>
        </p:nvSpPr>
        <p:spPr>
          <a:xfrm>
            <a:off x="714375" y="2631356"/>
            <a:ext cx="1921360" cy="130036"/>
          </a:xfrm>
          <a:prstGeom prst="rect">
            <a:avLst/>
          </a:prstGeom>
          <a:noFill/>
          <a:ln/>
        </p:spPr>
        <p:txBody>
          <a:bodyPr wrap="none" lIns="85090" tIns="0" rIns="0" bIns="0" rtlCol="0" anchor="t">
            <a:spAutoFit/>
          </a:bodyPr>
          <a:lstStyle/>
          <a:p>
            <a:pPr marL="0" indent="0" algn="l">
              <a:lnSpc>
                <a:spcPts val="1000"/>
              </a:lnSpc>
              <a:buNone/>
            </a:pPr>
            <a:r>
              <a:rPr lang="en-US" sz="1000" dirty="0">
                <a:solidFill>
                  <a:srgbClr val="666666"/>
                </a:solidFill>
              </a:rPr>
              <a:t>• Scheduled maintenance windows</a:t>
            </a:r>
            <a:endParaRPr lang="en-US" sz="1000" dirty="0"/>
          </a:p>
        </p:txBody>
      </p:sp>
      <p:sp>
        <p:nvSpPr>
          <p:cNvPr id="10" name="Text 7"/>
          <p:cNvSpPr/>
          <p:nvPr/>
        </p:nvSpPr>
        <p:spPr>
          <a:xfrm>
            <a:off x="714375" y="2817093"/>
            <a:ext cx="1841210" cy="130036"/>
          </a:xfrm>
          <a:prstGeom prst="rect">
            <a:avLst/>
          </a:prstGeom>
          <a:noFill/>
          <a:ln/>
        </p:spPr>
        <p:txBody>
          <a:bodyPr wrap="none" lIns="85090" tIns="0" rIns="0" bIns="0" rtlCol="0" anchor="t">
            <a:spAutoFit/>
          </a:bodyPr>
          <a:lstStyle/>
          <a:p>
            <a:pPr marL="0" indent="0" algn="l">
              <a:lnSpc>
                <a:spcPts val="1000"/>
              </a:lnSpc>
              <a:buNone/>
            </a:pPr>
            <a:r>
              <a:rPr lang="en-US" sz="1000" dirty="0">
                <a:solidFill>
                  <a:srgbClr val="666666"/>
                </a:solidFill>
              </a:rPr>
              <a:t>• Automatic node image patching</a:t>
            </a:r>
            <a:endParaRPr lang="en-US" sz="1000" dirty="0"/>
          </a:p>
        </p:txBody>
      </p:sp>
      <p:sp>
        <p:nvSpPr>
          <p:cNvPr id="11" name="Shape 8"/>
          <p:cNvSpPr/>
          <p:nvPr/>
        </p:nvSpPr>
        <p:spPr>
          <a:xfrm>
            <a:off x="714375" y="3074268"/>
            <a:ext cx="2214563" cy="221456"/>
          </a:xfrm>
          <a:prstGeom prst="rect">
            <a:avLst/>
          </a:prstGeom>
          <a:solidFill>
            <a:srgbClr val="0078D4">
              <a:alpha val="8000"/>
            </a:srgbClr>
          </a:solidFill>
          <a:ln/>
        </p:spPr>
        <p:txBody>
          <a:bodyPr/>
          <a:lstStyle/>
          <a:p>
            <a:endParaRPr lang="en-US" sz="1000"/>
          </a:p>
        </p:txBody>
      </p:sp>
      <p:sp>
        <p:nvSpPr>
          <p:cNvPr id="12" name="Shape 9"/>
          <p:cNvSpPr/>
          <p:nvPr/>
        </p:nvSpPr>
        <p:spPr>
          <a:xfrm>
            <a:off x="714375" y="3074268"/>
            <a:ext cx="14288" cy="221456"/>
          </a:xfrm>
          <a:prstGeom prst="rect">
            <a:avLst/>
          </a:prstGeom>
          <a:solidFill>
            <a:srgbClr val="00BCF2"/>
          </a:solidFill>
          <a:ln/>
        </p:spPr>
        <p:txBody>
          <a:bodyPr/>
          <a:lstStyle/>
          <a:p>
            <a:endParaRPr lang="en-US" sz="1000"/>
          </a:p>
        </p:txBody>
      </p:sp>
      <p:sp>
        <p:nvSpPr>
          <p:cNvPr id="13" name="Text 10"/>
          <p:cNvSpPr/>
          <p:nvPr/>
        </p:nvSpPr>
        <p:spPr>
          <a:xfrm>
            <a:off x="714375" y="3074268"/>
            <a:ext cx="2214563" cy="238655"/>
          </a:xfrm>
          <a:prstGeom prst="rect">
            <a:avLst/>
          </a:prstGeom>
          <a:noFill/>
          <a:ln/>
        </p:spPr>
        <p:txBody>
          <a:bodyPr wrap="square" lIns="68072" tIns="68072" rIns="68072" bIns="68072" rtlCol="0" anchor="t">
            <a:spAutoFit/>
          </a:bodyPr>
          <a:lstStyle/>
          <a:p>
            <a:pPr marL="0" indent="0" algn="l">
              <a:lnSpc>
                <a:spcPts val="700"/>
              </a:lnSpc>
              <a:buNone/>
            </a:pPr>
            <a:r>
              <a:rPr lang="en-US" sz="1000" dirty="0">
                <a:solidFill>
                  <a:srgbClr val="0078D4"/>
                </a:solidFill>
              </a:rPr>
              <a:t>auto_upgrade_channel = "patch"</a:t>
            </a:r>
            <a:endParaRPr lang="en-US" sz="1000" dirty="0"/>
          </a:p>
        </p:txBody>
      </p:sp>
      <p:sp>
        <p:nvSpPr>
          <p:cNvPr id="14" name="Text 11"/>
          <p:cNvSpPr/>
          <p:nvPr/>
        </p:nvSpPr>
        <p:spPr>
          <a:xfrm>
            <a:off x="3371851" y="1201936"/>
            <a:ext cx="173124" cy="244426"/>
          </a:xfrm>
          <a:prstGeom prst="rect">
            <a:avLst/>
          </a:prstGeom>
          <a:noFill/>
          <a:ln/>
        </p:spPr>
        <p:txBody>
          <a:bodyPr wrap="none" lIns="0" tIns="0" rIns="0" bIns="0" rtlCol="0" anchor="t">
            <a:spAutoFit/>
          </a:bodyPr>
          <a:lstStyle/>
          <a:p>
            <a:pPr marL="0" indent="0" algn="l">
              <a:lnSpc>
                <a:spcPts val="2200"/>
              </a:lnSpc>
              <a:buNone/>
            </a:pPr>
            <a:r>
              <a:rPr lang="en-US" sz="1000" b="1" dirty="0">
                <a:solidFill>
                  <a:srgbClr val="FF6B35"/>
                </a:solidFill>
              </a:rPr>
              <a:t>🔒</a:t>
            </a:r>
            <a:endParaRPr lang="en-US" sz="1000" dirty="0"/>
          </a:p>
        </p:txBody>
      </p:sp>
      <p:sp>
        <p:nvSpPr>
          <p:cNvPr id="15" name="Text 12"/>
          <p:cNvSpPr/>
          <p:nvPr/>
        </p:nvSpPr>
        <p:spPr>
          <a:xfrm>
            <a:off x="3371851" y="1621631"/>
            <a:ext cx="1016304" cy="141064"/>
          </a:xfrm>
          <a:prstGeom prst="rect">
            <a:avLst/>
          </a:prstGeom>
          <a:noFill/>
          <a:ln/>
        </p:spPr>
        <p:txBody>
          <a:bodyPr wrap="none" lIns="0" tIns="0" rIns="0" bIns="0" rtlCol="0" anchor="t">
            <a:spAutoFit/>
          </a:bodyPr>
          <a:lstStyle/>
          <a:p>
            <a:pPr marL="0" indent="0" algn="l">
              <a:lnSpc>
                <a:spcPts val="1100"/>
              </a:lnSpc>
              <a:buNone/>
            </a:pPr>
            <a:r>
              <a:rPr lang="en-US" sz="1000" b="1" dirty="0">
                <a:solidFill>
                  <a:srgbClr val="0078D4"/>
                </a:solidFill>
              </a:rPr>
              <a:t>Integrated Security</a:t>
            </a:r>
            <a:endParaRPr lang="en-US" sz="1000" dirty="0"/>
          </a:p>
        </p:txBody>
      </p:sp>
      <p:sp>
        <p:nvSpPr>
          <p:cNvPr id="16" name="Text 13"/>
          <p:cNvSpPr/>
          <p:nvPr/>
        </p:nvSpPr>
        <p:spPr>
          <a:xfrm>
            <a:off x="3371851" y="1862733"/>
            <a:ext cx="1201739" cy="101182"/>
          </a:xfrm>
          <a:prstGeom prst="rect">
            <a:avLst/>
          </a:prstGeom>
          <a:noFill/>
          <a:ln/>
        </p:spPr>
        <p:txBody>
          <a:bodyPr wrap="none" lIns="0" tIns="0" rIns="0" bIns="0" rtlCol="0" anchor="t">
            <a:spAutoFit/>
          </a:bodyPr>
          <a:lstStyle/>
          <a:p>
            <a:pPr marL="0" indent="0" algn="l">
              <a:lnSpc>
                <a:spcPts val="700"/>
              </a:lnSpc>
              <a:buNone/>
            </a:pPr>
            <a:r>
              <a:rPr lang="en-US" sz="1000" b="1" kern="0" spc="1" dirty="0">
                <a:solidFill>
                  <a:srgbClr val="00BCF2"/>
                </a:solidFill>
              </a:rPr>
              <a:t>Security &amp; Compliance</a:t>
            </a:r>
            <a:endParaRPr lang="en-US" sz="1000" dirty="0"/>
          </a:p>
        </p:txBody>
      </p:sp>
      <p:sp>
        <p:nvSpPr>
          <p:cNvPr id="17" name="Text 14"/>
          <p:cNvSpPr/>
          <p:nvPr/>
        </p:nvSpPr>
        <p:spPr>
          <a:xfrm>
            <a:off x="3371851" y="2041327"/>
            <a:ext cx="2214563" cy="307777"/>
          </a:xfrm>
          <a:prstGeom prst="rect">
            <a:avLst/>
          </a:prstGeom>
          <a:noFill/>
          <a:ln/>
        </p:spPr>
        <p:txBody>
          <a:bodyPr wrap="square" lIns="0" tIns="0" rIns="0" bIns="0" rtlCol="0" anchor="t">
            <a:spAutoFit/>
          </a:bodyPr>
          <a:lstStyle/>
          <a:p>
            <a:pPr marL="0" indent="0" algn="l">
              <a:lnSpc>
                <a:spcPts val="1200"/>
              </a:lnSpc>
              <a:buNone/>
            </a:pPr>
            <a:r>
              <a:rPr lang="en-US" sz="1000" dirty="0">
                <a:solidFill>
                  <a:srgbClr val="1A1A1A"/>
                </a:solidFill>
              </a:rPr>
              <a:t>Built-in Azure Policy, Azure AD integration for RBAC, and network security groups.</a:t>
            </a:r>
            <a:endParaRPr lang="en-US" sz="1000" dirty="0"/>
          </a:p>
        </p:txBody>
      </p:sp>
      <p:sp>
        <p:nvSpPr>
          <p:cNvPr id="18" name="Text 15"/>
          <p:cNvSpPr/>
          <p:nvPr/>
        </p:nvSpPr>
        <p:spPr>
          <a:xfrm>
            <a:off x="3371851" y="2445618"/>
            <a:ext cx="1454885" cy="130036"/>
          </a:xfrm>
          <a:prstGeom prst="rect">
            <a:avLst/>
          </a:prstGeom>
          <a:noFill/>
          <a:ln/>
        </p:spPr>
        <p:txBody>
          <a:bodyPr wrap="none" lIns="85090" tIns="0" rIns="0" bIns="0" rtlCol="0" anchor="t">
            <a:spAutoFit/>
          </a:bodyPr>
          <a:lstStyle/>
          <a:p>
            <a:pPr marL="0" indent="0" algn="l">
              <a:lnSpc>
                <a:spcPts val="1000"/>
              </a:lnSpc>
              <a:buNone/>
            </a:pPr>
            <a:r>
              <a:rPr lang="en-US" sz="1000" dirty="0">
                <a:solidFill>
                  <a:srgbClr val="666666"/>
                </a:solidFill>
              </a:rPr>
              <a:t>• Azure AD authentication</a:t>
            </a:r>
            <a:endParaRPr lang="en-US" sz="1000" dirty="0"/>
          </a:p>
        </p:txBody>
      </p:sp>
      <p:sp>
        <p:nvSpPr>
          <p:cNvPr id="19" name="Text 16"/>
          <p:cNvSpPr/>
          <p:nvPr/>
        </p:nvSpPr>
        <p:spPr>
          <a:xfrm>
            <a:off x="3371851" y="2631356"/>
            <a:ext cx="1520609" cy="130036"/>
          </a:xfrm>
          <a:prstGeom prst="rect">
            <a:avLst/>
          </a:prstGeom>
          <a:noFill/>
          <a:ln/>
        </p:spPr>
        <p:txBody>
          <a:bodyPr wrap="none" lIns="85090" tIns="0" rIns="0" bIns="0" rtlCol="0" anchor="t">
            <a:spAutoFit/>
          </a:bodyPr>
          <a:lstStyle/>
          <a:p>
            <a:pPr marL="0" indent="0" algn="l">
              <a:lnSpc>
                <a:spcPts val="1000"/>
              </a:lnSpc>
              <a:buNone/>
            </a:pPr>
            <a:r>
              <a:rPr lang="en-US" sz="1000" dirty="0">
                <a:solidFill>
                  <a:srgbClr val="666666"/>
                </a:solidFill>
              </a:rPr>
              <a:t>• Role-based access control</a:t>
            </a:r>
            <a:endParaRPr lang="en-US" sz="1000" dirty="0"/>
          </a:p>
        </p:txBody>
      </p:sp>
      <p:sp>
        <p:nvSpPr>
          <p:cNvPr id="20" name="Text 17"/>
          <p:cNvSpPr/>
          <p:nvPr/>
        </p:nvSpPr>
        <p:spPr>
          <a:xfrm>
            <a:off x="3371851" y="2817093"/>
            <a:ext cx="1467709" cy="130036"/>
          </a:xfrm>
          <a:prstGeom prst="rect">
            <a:avLst/>
          </a:prstGeom>
          <a:noFill/>
          <a:ln/>
        </p:spPr>
        <p:txBody>
          <a:bodyPr wrap="none" lIns="85090" tIns="0" rIns="0" bIns="0" rtlCol="0" anchor="t">
            <a:spAutoFit/>
          </a:bodyPr>
          <a:lstStyle/>
          <a:p>
            <a:pPr marL="0" indent="0" algn="l">
              <a:lnSpc>
                <a:spcPts val="1000"/>
              </a:lnSpc>
              <a:buNone/>
            </a:pPr>
            <a:r>
              <a:rPr lang="en-US" sz="1000" dirty="0">
                <a:solidFill>
                  <a:srgbClr val="666666"/>
                </a:solidFill>
              </a:rPr>
              <a:t>• Network policies &amp; NSGs</a:t>
            </a:r>
            <a:endParaRPr lang="en-US" sz="1000" dirty="0"/>
          </a:p>
        </p:txBody>
      </p:sp>
      <p:sp>
        <p:nvSpPr>
          <p:cNvPr id="21" name="Shape 18"/>
          <p:cNvSpPr/>
          <p:nvPr/>
        </p:nvSpPr>
        <p:spPr>
          <a:xfrm>
            <a:off x="3371851" y="3074268"/>
            <a:ext cx="2214563" cy="221456"/>
          </a:xfrm>
          <a:prstGeom prst="rect">
            <a:avLst/>
          </a:prstGeom>
          <a:solidFill>
            <a:srgbClr val="0078D4">
              <a:alpha val="8000"/>
            </a:srgbClr>
          </a:solidFill>
          <a:ln/>
        </p:spPr>
        <p:txBody>
          <a:bodyPr/>
          <a:lstStyle/>
          <a:p>
            <a:endParaRPr lang="en-US" sz="1000"/>
          </a:p>
        </p:txBody>
      </p:sp>
      <p:sp>
        <p:nvSpPr>
          <p:cNvPr id="22" name="Shape 19"/>
          <p:cNvSpPr/>
          <p:nvPr/>
        </p:nvSpPr>
        <p:spPr>
          <a:xfrm>
            <a:off x="3264695" y="3074268"/>
            <a:ext cx="14288" cy="221456"/>
          </a:xfrm>
          <a:prstGeom prst="rect">
            <a:avLst/>
          </a:prstGeom>
          <a:solidFill>
            <a:srgbClr val="00BCF2"/>
          </a:solidFill>
          <a:ln/>
        </p:spPr>
        <p:txBody>
          <a:bodyPr/>
          <a:lstStyle/>
          <a:p>
            <a:endParaRPr lang="en-US" sz="1000"/>
          </a:p>
        </p:txBody>
      </p:sp>
      <p:sp>
        <p:nvSpPr>
          <p:cNvPr id="23" name="Text 20"/>
          <p:cNvSpPr/>
          <p:nvPr/>
        </p:nvSpPr>
        <p:spPr>
          <a:xfrm>
            <a:off x="3371851" y="3074268"/>
            <a:ext cx="2214563" cy="238655"/>
          </a:xfrm>
          <a:prstGeom prst="rect">
            <a:avLst/>
          </a:prstGeom>
          <a:noFill/>
          <a:ln/>
        </p:spPr>
        <p:txBody>
          <a:bodyPr wrap="square" lIns="68072" tIns="68072" rIns="68072" bIns="68072" rtlCol="0" anchor="t">
            <a:spAutoFit/>
          </a:bodyPr>
          <a:lstStyle/>
          <a:p>
            <a:pPr marL="0" indent="0" algn="l">
              <a:lnSpc>
                <a:spcPts val="700"/>
              </a:lnSpc>
              <a:buNone/>
            </a:pPr>
            <a:r>
              <a:rPr lang="en-US" sz="1000" dirty="0">
                <a:solidFill>
                  <a:srgbClr val="0078D4"/>
                </a:solidFill>
              </a:rPr>
              <a:t>identity { type = "SystemAssigned" }</a:t>
            </a:r>
            <a:endParaRPr lang="en-US" sz="1000" dirty="0"/>
          </a:p>
        </p:txBody>
      </p:sp>
      <p:sp>
        <p:nvSpPr>
          <p:cNvPr id="24" name="Text 21"/>
          <p:cNvSpPr/>
          <p:nvPr/>
        </p:nvSpPr>
        <p:spPr>
          <a:xfrm>
            <a:off x="6464958" y="1193381"/>
            <a:ext cx="173124" cy="244426"/>
          </a:xfrm>
          <a:prstGeom prst="rect">
            <a:avLst/>
          </a:prstGeom>
          <a:noFill/>
          <a:ln/>
        </p:spPr>
        <p:txBody>
          <a:bodyPr wrap="none" lIns="0" tIns="0" rIns="0" bIns="0" rtlCol="0" anchor="t">
            <a:spAutoFit/>
          </a:bodyPr>
          <a:lstStyle/>
          <a:p>
            <a:pPr marL="0" indent="0" algn="l">
              <a:lnSpc>
                <a:spcPts val="2200"/>
              </a:lnSpc>
              <a:buNone/>
            </a:pPr>
            <a:r>
              <a:rPr lang="en-US" sz="1000" b="1" dirty="0">
                <a:solidFill>
                  <a:srgbClr val="FF6B35"/>
                </a:solidFill>
              </a:rPr>
              <a:t>📈</a:t>
            </a:r>
            <a:endParaRPr lang="en-US" sz="1000" dirty="0"/>
          </a:p>
        </p:txBody>
      </p:sp>
      <p:sp>
        <p:nvSpPr>
          <p:cNvPr id="25" name="Text 22"/>
          <p:cNvSpPr/>
          <p:nvPr/>
        </p:nvSpPr>
        <p:spPr>
          <a:xfrm>
            <a:off x="6464958" y="1613076"/>
            <a:ext cx="737381" cy="141064"/>
          </a:xfrm>
          <a:prstGeom prst="rect">
            <a:avLst/>
          </a:prstGeom>
          <a:noFill/>
          <a:ln/>
        </p:spPr>
        <p:txBody>
          <a:bodyPr wrap="none" lIns="0" tIns="0" rIns="0" bIns="0" rtlCol="0" anchor="t">
            <a:spAutoFit/>
          </a:bodyPr>
          <a:lstStyle/>
          <a:p>
            <a:pPr marL="0" indent="0" algn="l">
              <a:lnSpc>
                <a:spcPts val="1100"/>
              </a:lnSpc>
              <a:buNone/>
            </a:pPr>
            <a:r>
              <a:rPr lang="en-US" sz="1000" b="1" dirty="0">
                <a:solidFill>
                  <a:srgbClr val="0078D4"/>
                </a:solidFill>
              </a:rPr>
              <a:t>Elastic Scaling</a:t>
            </a:r>
            <a:endParaRPr lang="en-US" sz="1000" dirty="0"/>
          </a:p>
        </p:txBody>
      </p:sp>
      <p:sp>
        <p:nvSpPr>
          <p:cNvPr id="26" name="Text 23"/>
          <p:cNvSpPr/>
          <p:nvPr/>
        </p:nvSpPr>
        <p:spPr>
          <a:xfrm>
            <a:off x="6464958" y="1854178"/>
            <a:ext cx="1066702" cy="101182"/>
          </a:xfrm>
          <a:prstGeom prst="rect">
            <a:avLst/>
          </a:prstGeom>
          <a:noFill/>
          <a:ln/>
        </p:spPr>
        <p:txBody>
          <a:bodyPr wrap="none" lIns="0" tIns="0" rIns="0" bIns="0" rtlCol="0" anchor="t">
            <a:spAutoFit/>
          </a:bodyPr>
          <a:lstStyle/>
          <a:p>
            <a:pPr marL="0" indent="0" algn="l">
              <a:lnSpc>
                <a:spcPts val="700"/>
              </a:lnSpc>
              <a:buNone/>
            </a:pPr>
            <a:r>
              <a:rPr lang="en-US" sz="1000" b="1" kern="0" spc="1" dirty="0">
                <a:solidFill>
                  <a:srgbClr val="00BCF2"/>
                </a:solidFill>
              </a:rPr>
              <a:t>Performance &amp; Cost</a:t>
            </a:r>
            <a:endParaRPr lang="en-US" sz="1000" dirty="0"/>
          </a:p>
        </p:txBody>
      </p:sp>
      <p:sp>
        <p:nvSpPr>
          <p:cNvPr id="27" name="Text 24"/>
          <p:cNvSpPr/>
          <p:nvPr/>
        </p:nvSpPr>
        <p:spPr>
          <a:xfrm>
            <a:off x="6464958" y="2032772"/>
            <a:ext cx="2214563" cy="307777"/>
          </a:xfrm>
          <a:prstGeom prst="rect">
            <a:avLst/>
          </a:prstGeom>
          <a:noFill/>
          <a:ln/>
        </p:spPr>
        <p:txBody>
          <a:bodyPr wrap="square" lIns="0" tIns="0" rIns="0" bIns="0" rtlCol="0" anchor="t">
            <a:spAutoFit/>
          </a:bodyPr>
          <a:lstStyle/>
          <a:p>
            <a:pPr marL="0" indent="0" algn="l">
              <a:lnSpc>
                <a:spcPts val="1200"/>
              </a:lnSpc>
              <a:buNone/>
            </a:pPr>
            <a:r>
              <a:rPr lang="en-US" sz="1000" dirty="0">
                <a:solidFill>
                  <a:srgbClr val="1A1A1A"/>
                </a:solidFill>
              </a:rPr>
              <a:t>Native integration with Cluster Autoscaler and HPA for dynamic scaling.</a:t>
            </a:r>
            <a:endParaRPr lang="en-US" sz="1000" dirty="0"/>
          </a:p>
        </p:txBody>
      </p:sp>
      <p:sp>
        <p:nvSpPr>
          <p:cNvPr id="28" name="Text 25"/>
          <p:cNvSpPr/>
          <p:nvPr/>
        </p:nvSpPr>
        <p:spPr>
          <a:xfrm>
            <a:off x="6464958" y="2437063"/>
            <a:ext cx="1568699" cy="130036"/>
          </a:xfrm>
          <a:prstGeom prst="rect">
            <a:avLst/>
          </a:prstGeom>
          <a:noFill/>
          <a:ln/>
        </p:spPr>
        <p:txBody>
          <a:bodyPr wrap="none" lIns="85090" tIns="0" rIns="0" bIns="0" rtlCol="0" anchor="t">
            <a:spAutoFit/>
          </a:bodyPr>
          <a:lstStyle/>
          <a:p>
            <a:pPr marL="0" indent="0" algn="l">
              <a:lnSpc>
                <a:spcPts val="1000"/>
              </a:lnSpc>
              <a:buNone/>
            </a:pPr>
            <a:r>
              <a:rPr lang="en-US" sz="1000" dirty="0">
                <a:solidFill>
                  <a:srgbClr val="666666"/>
                </a:solidFill>
              </a:rPr>
              <a:t>• Horizontal pod autoscaling</a:t>
            </a:r>
            <a:endParaRPr lang="en-US" sz="1000" dirty="0"/>
          </a:p>
        </p:txBody>
      </p:sp>
      <p:sp>
        <p:nvSpPr>
          <p:cNvPr id="29" name="Text 26"/>
          <p:cNvSpPr/>
          <p:nvPr/>
        </p:nvSpPr>
        <p:spPr>
          <a:xfrm>
            <a:off x="6464958" y="2622801"/>
            <a:ext cx="1459695" cy="130036"/>
          </a:xfrm>
          <a:prstGeom prst="rect">
            <a:avLst/>
          </a:prstGeom>
          <a:noFill/>
          <a:ln/>
        </p:spPr>
        <p:txBody>
          <a:bodyPr wrap="none" lIns="85090" tIns="0" rIns="0" bIns="0" rtlCol="0" anchor="t">
            <a:spAutoFit/>
          </a:bodyPr>
          <a:lstStyle/>
          <a:p>
            <a:pPr marL="0" indent="0" algn="l">
              <a:lnSpc>
                <a:spcPts val="1000"/>
              </a:lnSpc>
              <a:buNone/>
            </a:pPr>
            <a:r>
              <a:rPr lang="en-US" sz="1000" dirty="0">
                <a:solidFill>
                  <a:srgbClr val="666666"/>
                </a:solidFill>
              </a:rPr>
              <a:t>• Cluster node autoscaling</a:t>
            </a:r>
            <a:endParaRPr lang="en-US" sz="1000" dirty="0"/>
          </a:p>
        </p:txBody>
      </p:sp>
      <p:sp>
        <p:nvSpPr>
          <p:cNvPr id="30" name="Text 27"/>
          <p:cNvSpPr/>
          <p:nvPr/>
        </p:nvSpPr>
        <p:spPr>
          <a:xfrm>
            <a:off x="6464958" y="2808538"/>
            <a:ext cx="1347485" cy="130036"/>
          </a:xfrm>
          <a:prstGeom prst="rect">
            <a:avLst/>
          </a:prstGeom>
          <a:noFill/>
          <a:ln/>
        </p:spPr>
        <p:txBody>
          <a:bodyPr wrap="none" lIns="85090" tIns="0" rIns="0" bIns="0" rtlCol="0" anchor="t">
            <a:spAutoFit/>
          </a:bodyPr>
          <a:lstStyle/>
          <a:p>
            <a:pPr marL="0" indent="0" algn="l">
              <a:lnSpc>
                <a:spcPts val="1000"/>
              </a:lnSpc>
              <a:buNone/>
            </a:pPr>
            <a:r>
              <a:rPr lang="en-US" sz="1000" dirty="0">
                <a:solidFill>
                  <a:srgbClr val="666666"/>
                </a:solidFill>
              </a:rPr>
              <a:t>• Cost-optimized scaling</a:t>
            </a:r>
            <a:endParaRPr lang="en-US" sz="1000" dirty="0"/>
          </a:p>
        </p:txBody>
      </p:sp>
      <p:sp>
        <p:nvSpPr>
          <p:cNvPr id="31" name="Shape 28"/>
          <p:cNvSpPr/>
          <p:nvPr/>
        </p:nvSpPr>
        <p:spPr>
          <a:xfrm>
            <a:off x="6464958" y="3065713"/>
            <a:ext cx="2214563" cy="221456"/>
          </a:xfrm>
          <a:prstGeom prst="rect">
            <a:avLst/>
          </a:prstGeom>
          <a:solidFill>
            <a:srgbClr val="0078D4">
              <a:alpha val="8000"/>
            </a:srgbClr>
          </a:solidFill>
          <a:ln/>
        </p:spPr>
        <p:txBody>
          <a:bodyPr/>
          <a:lstStyle/>
          <a:p>
            <a:endParaRPr lang="en-US" sz="1000"/>
          </a:p>
        </p:txBody>
      </p:sp>
      <p:sp>
        <p:nvSpPr>
          <p:cNvPr id="32" name="Shape 29"/>
          <p:cNvSpPr/>
          <p:nvPr/>
        </p:nvSpPr>
        <p:spPr>
          <a:xfrm>
            <a:off x="6464958" y="3065713"/>
            <a:ext cx="14288" cy="221456"/>
          </a:xfrm>
          <a:prstGeom prst="rect">
            <a:avLst/>
          </a:prstGeom>
          <a:solidFill>
            <a:srgbClr val="00BCF2"/>
          </a:solidFill>
          <a:ln/>
        </p:spPr>
        <p:txBody>
          <a:bodyPr/>
          <a:lstStyle/>
          <a:p>
            <a:endParaRPr lang="en-US" sz="1000"/>
          </a:p>
        </p:txBody>
      </p:sp>
      <p:sp>
        <p:nvSpPr>
          <p:cNvPr id="33" name="Text 30"/>
          <p:cNvSpPr/>
          <p:nvPr/>
        </p:nvSpPr>
        <p:spPr>
          <a:xfrm>
            <a:off x="6464958" y="3065713"/>
            <a:ext cx="2214563" cy="238655"/>
          </a:xfrm>
          <a:prstGeom prst="rect">
            <a:avLst/>
          </a:prstGeom>
          <a:noFill/>
          <a:ln/>
        </p:spPr>
        <p:txBody>
          <a:bodyPr wrap="square" lIns="68072" tIns="68072" rIns="68072" bIns="68072" rtlCol="0" anchor="t">
            <a:spAutoFit/>
          </a:bodyPr>
          <a:lstStyle/>
          <a:p>
            <a:pPr marL="0" indent="0" algn="l">
              <a:lnSpc>
                <a:spcPts val="700"/>
              </a:lnSpc>
              <a:buNone/>
            </a:pPr>
            <a:r>
              <a:rPr lang="en-US" sz="1000" dirty="0">
                <a:solidFill>
                  <a:srgbClr val="0078D4"/>
                </a:solidFill>
              </a:rPr>
              <a:t>enable_auto_scaling = true</a:t>
            </a:r>
            <a:endParaRPr lang="en-US" sz="10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9144000" cy="5143500"/>
          </a:xfrm>
          <a:prstGeom prst="rect">
            <a:avLst/>
          </a:prstGeom>
        </p:spPr>
      </p:pic>
      <p:sp>
        <p:nvSpPr>
          <p:cNvPr id="3" name="Text 0"/>
          <p:cNvSpPr/>
          <p:nvPr/>
        </p:nvSpPr>
        <p:spPr>
          <a:xfrm>
            <a:off x="714375" y="571500"/>
            <a:ext cx="7715250" cy="527580"/>
          </a:xfrm>
          <a:prstGeom prst="rect">
            <a:avLst/>
          </a:prstGeom>
          <a:noFill/>
          <a:ln/>
        </p:spPr>
        <p:txBody>
          <a:bodyPr wrap="square" lIns="0" tIns="0" rIns="0" bIns="0" rtlCol="0" anchor="t">
            <a:spAutoFit/>
          </a:bodyPr>
          <a:lstStyle/>
          <a:p>
            <a:pPr marL="0" indent="0" algn="l">
              <a:lnSpc>
                <a:spcPts val="2200"/>
              </a:lnSpc>
              <a:buNone/>
            </a:pPr>
            <a:r>
              <a:rPr lang="en-US" sz="1000" b="1" dirty="0">
                <a:solidFill>
                  <a:srgbClr val="0078D4"/>
                </a:solidFill>
              </a:rPr>
              <a:t>AKS Advantages:
Azure Ecosystem Integration</a:t>
            </a:r>
            <a:endParaRPr lang="en-US" sz="1000" dirty="0"/>
          </a:p>
        </p:txBody>
      </p:sp>
      <p:sp>
        <p:nvSpPr>
          <p:cNvPr id="4" name="Text 1"/>
          <p:cNvSpPr/>
          <p:nvPr/>
        </p:nvSpPr>
        <p:spPr>
          <a:xfrm>
            <a:off x="714375" y="1553766"/>
            <a:ext cx="1118255" cy="120418"/>
          </a:xfrm>
          <a:prstGeom prst="rect">
            <a:avLst/>
          </a:prstGeom>
          <a:noFill/>
          <a:ln/>
        </p:spPr>
        <p:txBody>
          <a:bodyPr wrap="none" lIns="0" tIns="0" rIns="0" bIns="0" rtlCol="0" anchor="t">
            <a:spAutoFit/>
          </a:bodyPr>
          <a:lstStyle/>
          <a:p>
            <a:pPr marL="0" indent="0" algn="l">
              <a:lnSpc>
                <a:spcPts val="900"/>
              </a:lnSpc>
              <a:buNone/>
            </a:pPr>
            <a:r>
              <a:rPr lang="en-US" sz="1000" b="1" kern="0" spc="1" dirty="0">
                <a:solidFill>
                  <a:srgbClr val="FF6B35"/>
                </a:solidFill>
              </a:rPr>
              <a:t>Azure AD Integration</a:t>
            </a:r>
            <a:endParaRPr lang="en-US" sz="1000" dirty="0"/>
          </a:p>
        </p:txBody>
      </p:sp>
      <p:sp>
        <p:nvSpPr>
          <p:cNvPr id="5" name="Text 2"/>
          <p:cNvSpPr/>
          <p:nvPr/>
        </p:nvSpPr>
        <p:spPr>
          <a:xfrm>
            <a:off x="714375" y="1737717"/>
            <a:ext cx="3714750" cy="325602"/>
          </a:xfrm>
          <a:prstGeom prst="rect">
            <a:avLst/>
          </a:prstGeom>
          <a:noFill/>
          <a:ln/>
        </p:spPr>
        <p:txBody>
          <a:bodyPr wrap="square" lIns="153035" tIns="0" rIns="0" bIns="0" rtlCol="0" anchor="t">
            <a:spAutoFit/>
          </a:bodyPr>
          <a:lstStyle/>
          <a:p>
            <a:pPr marL="0" indent="0" algn="l">
              <a:lnSpc>
                <a:spcPts val="1300"/>
              </a:lnSpc>
              <a:buNone/>
            </a:pPr>
            <a:r>
              <a:rPr lang="en-US" sz="1000" dirty="0">
                <a:solidFill>
                  <a:srgbClr val="1A1A1A"/>
                </a:solidFill>
              </a:rPr>
              <a:t>Use corporate identities for cluster access and Kubernetes RBAC for fine-grained access control.</a:t>
            </a:r>
            <a:endParaRPr lang="en-US" sz="1000" dirty="0"/>
          </a:p>
        </p:txBody>
      </p:sp>
      <p:sp>
        <p:nvSpPr>
          <p:cNvPr id="6" name="Shape 3"/>
          <p:cNvSpPr/>
          <p:nvPr/>
        </p:nvSpPr>
        <p:spPr>
          <a:xfrm>
            <a:off x="1428750" y="3250406"/>
            <a:ext cx="14288" cy="142875"/>
          </a:xfrm>
          <a:prstGeom prst="rect">
            <a:avLst/>
          </a:prstGeom>
          <a:solidFill>
            <a:srgbClr val="00BCF2">
              <a:alpha val="30000"/>
            </a:srgbClr>
          </a:solidFill>
          <a:ln/>
        </p:spPr>
        <p:txBody>
          <a:bodyPr/>
          <a:lstStyle/>
          <a:p>
            <a:endParaRPr lang="en-US" sz="1000"/>
          </a:p>
        </p:txBody>
      </p:sp>
      <p:sp>
        <p:nvSpPr>
          <p:cNvPr id="7" name="Text 4"/>
          <p:cNvSpPr/>
          <p:nvPr/>
        </p:nvSpPr>
        <p:spPr>
          <a:xfrm>
            <a:off x="4714875" y="1553766"/>
            <a:ext cx="963854" cy="120418"/>
          </a:xfrm>
          <a:prstGeom prst="rect">
            <a:avLst/>
          </a:prstGeom>
          <a:noFill/>
          <a:ln/>
        </p:spPr>
        <p:txBody>
          <a:bodyPr wrap="none" lIns="0" tIns="0" rIns="0" bIns="0" rtlCol="0" anchor="t">
            <a:spAutoFit/>
          </a:bodyPr>
          <a:lstStyle/>
          <a:p>
            <a:pPr marL="0" indent="0" algn="l">
              <a:lnSpc>
                <a:spcPts val="900"/>
              </a:lnSpc>
              <a:buNone/>
            </a:pPr>
            <a:r>
              <a:rPr lang="en-US" sz="1000" b="1" kern="0" spc="1" dirty="0">
                <a:solidFill>
                  <a:srgbClr val="FF6B35"/>
                </a:solidFill>
              </a:rPr>
              <a:t>Azure Networking</a:t>
            </a:r>
            <a:endParaRPr lang="en-US" sz="1000" dirty="0"/>
          </a:p>
        </p:txBody>
      </p:sp>
      <p:sp>
        <p:nvSpPr>
          <p:cNvPr id="8" name="Text 5"/>
          <p:cNvSpPr/>
          <p:nvPr/>
        </p:nvSpPr>
        <p:spPr>
          <a:xfrm>
            <a:off x="4714875" y="1737717"/>
            <a:ext cx="3714750" cy="325602"/>
          </a:xfrm>
          <a:prstGeom prst="rect">
            <a:avLst/>
          </a:prstGeom>
          <a:noFill/>
          <a:ln/>
        </p:spPr>
        <p:txBody>
          <a:bodyPr wrap="square" lIns="153035" tIns="0" rIns="0" bIns="0" rtlCol="0" anchor="t">
            <a:spAutoFit/>
          </a:bodyPr>
          <a:lstStyle/>
          <a:p>
            <a:pPr marL="0" indent="0" algn="l">
              <a:lnSpc>
                <a:spcPts val="1300"/>
              </a:lnSpc>
              <a:buNone/>
            </a:pPr>
            <a:r>
              <a:rPr lang="en-US" sz="1000" dirty="0">
                <a:solidFill>
                  <a:srgbClr val="1A1A1A"/>
                </a:solidFill>
              </a:rPr>
              <a:t>Deploy into custom VNets with Azure CNI for advanced networking and IP address management.</a:t>
            </a:r>
            <a:endParaRPr lang="en-US" sz="1000" dirty="0"/>
          </a:p>
        </p:txBody>
      </p:sp>
      <p:sp>
        <p:nvSpPr>
          <p:cNvPr id="9" name="Shape 6"/>
          <p:cNvSpPr/>
          <p:nvPr/>
        </p:nvSpPr>
        <p:spPr>
          <a:xfrm>
            <a:off x="9429750" y="3250406"/>
            <a:ext cx="14288" cy="142875"/>
          </a:xfrm>
          <a:prstGeom prst="rect">
            <a:avLst/>
          </a:prstGeom>
          <a:solidFill>
            <a:srgbClr val="00BCF2">
              <a:alpha val="30000"/>
            </a:srgbClr>
          </a:solidFill>
          <a:ln/>
        </p:spPr>
        <p:txBody>
          <a:bodyPr/>
          <a:lstStyle/>
          <a:p>
            <a:endParaRPr lang="en-US" sz="1000"/>
          </a:p>
        </p:txBody>
      </p:sp>
      <p:sp>
        <p:nvSpPr>
          <p:cNvPr id="10" name="Text 7"/>
          <p:cNvSpPr/>
          <p:nvPr/>
        </p:nvSpPr>
        <p:spPr>
          <a:xfrm>
            <a:off x="714375" y="2307766"/>
            <a:ext cx="777521" cy="120418"/>
          </a:xfrm>
          <a:prstGeom prst="rect">
            <a:avLst/>
          </a:prstGeom>
          <a:noFill/>
          <a:ln/>
        </p:spPr>
        <p:txBody>
          <a:bodyPr wrap="none" lIns="0" tIns="0" rIns="0" bIns="0" rtlCol="0" anchor="t">
            <a:spAutoFit/>
          </a:bodyPr>
          <a:lstStyle/>
          <a:p>
            <a:pPr marL="0" indent="0" algn="l">
              <a:lnSpc>
                <a:spcPts val="900"/>
              </a:lnSpc>
              <a:buNone/>
            </a:pPr>
            <a:r>
              <a:rPr lang="en-US" sz="1000" b="1" kern="0" spc="1" dirty="0">
                <a:solidFill>
                  <a:srgbClr val="FF6B35"/>
                </a:solidFill>
              </a:rPr>
              <a:t>Azure Monitor</a:t>
            </a:r>
            <a:endParaRPr lang="en-US" sz="1000" dirty="0"/>
          </a:p>
        </p:txBody>
      </p:sp>
      <p:sp>
        <p:nvSpPr>
          <p:cNvPr id="11" name="Text 8"/>
          <p:cNvSpPr/>
          <p:nvPr/>
        </p:nvSpPr>
        <p:spPr>
          <a:xfrm>
            <a:off x="714375" y="2491718"/>
            <a:ext cx="3714750" cy="325602"/>
          </a:xfrm>
          <a:prstGeom prst="rect">
            <a:avLst/>
          </a:prstGeom>
          <a:noFill/>
          <a:ln/>
        </p:spPr>
        <p:txBody>
          <a:bodyPr wrap="square" lIns="153035" tIns="0" rIns="0" bIns="0" rtlCol="0" anchor="t">
            <a:spAutoFit/>
          </a:bodyPr>
          <a:lstStyle/>
          <a:p>
            <a:pPr marL="0" indent="0" algn="l">
              <a:lnSpc>
                <a:spcPts val="1300"/>
              </a:lnSpc>
              <a:buNone/>
            </a:pPr>
            <a:r>
              <a:rPr lang="en-US" sz="1000" dirty="0">
                <a:solidFill>
                  <a:srgbClr val="1A1A1A"/>
                </a:solidFill>
              </a:rPr>
              <a:t>Comprehensive logging and monitoring for cluster and application performance with deep insights.</a:t>
            </a:r>
            <a:endParaRPr lang="en-US" sz="1000" dirty="0"/>
          </a:p>
        </p:txBody>
      </p:sp>
      <p:sp>
        <p:nvSpPr>
          <p:cNvPr id="12" name="Text 9"/>
          <p:cNvSpPr/>
          <p:nvPr/>
        </p:nvSpPr>
        <p:spPr>
          <a:xfrm>
            <a:off x="4714875" y="2307766"/>
            <a:ext cx="1033168" cy="120418"/>
          </a:xfrm>
          <a:prstGeom prst="rect">
            <a:avLst/>
          </a:prstGeom>
          <a:noFill/>
          <a:ln/>
        </p:spPr>
        <p:txBody>
          <a:bodyPr wrap="none" lIns="0" tIns="0" rIns="0" bIns="0" rtlCol="0" anchor="t">
            <a:spAutoFit/>
          </a:bodyPr>
          <a:lstStyle/>
          <a:p>
            <a:pPr marL="0" indent="0" algn="l">
              <a:lnSpc>
                <a:spcPts val="900"/>
              </a:lnSpc>
              <a:buNone/>
            </a:pPr>
            <a:r>
              <a:rPr lang="en-US" sz="1000" b="1" kern="0" spc="1" dirty="0">
                <a:solidFill>
                  <a:srgbClr val="FF6B35"/>
                </a:solidFill>
              </a:rPr>
              <a:t>Storage Integration</a:t>
            </a:r>
            <a:endParaRPr lang="en-US" sz="1000" dirty="0"/>
          </a:p>
        </p:txBody>
      </p:sp>
      <p:sp>
        <p:nvSpPr>
          <p:cNvPr id="13" name="Text 10"/>
          <p:cNvSpPr/>
          <p:nvPr/>
        </p:nvSpPr>
        <p:spPr>
          <a:xfrm>
            <a:off x="4714875" y="2491718"/>
            <a:ext cx="3714750" cy="325602"/>
          </a:xfrm>
          <a:prstGeom prst="rect">
            <a:avLst/>
          </a:prstGeom>
          <a:noFill/>
          <a:ln/>
        </p:spPr>
        <p:txBody>
          <a:bodyPr wrap="square" lIns="153035" tIns="0" rIns="0" bIns="0" rtlCol="0" anchor="t">
            <a:spAutoFit/>
          </a:bodyPr>
          <a:lstStyle/>
          <a:p>
            <a:pPr marL="0" indent="0" algn="l">
              <a:lnSpc>
                <a:spcPts val="1300"/>
              </a:lnSpc>
              <a:buNone/>
            </a:pPr>
            <a:r>
              <a:rPr lang="en-US" sz="1000" dirty="0">
                <a:solidFill>
                  <a:srgbClr val="1A1A1A"/>
                </a:solidFill>
              </a:rPr>
              <a:t>Use Azure Disks and Azure Files for persistent volume claims and shared storage solutions.</a:t>
            </a:r>
            <a:endParaRPr lang="en-US" sz="10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9144000" cy="5143500"/>
          </a:xfrm>
          <a:prstGeom prst="rect">
            <a:avLst/>
          </a:prstGeom>
        </p:spPr>
      </p:pic>
      <p:sp>
        <p:nvSpPr>
          <p:cNvPr id="3" name="Text 0"/>
          <p:cNvSpPr/>
          <p:nvPr/>
        </p:nvSpPr>
        <p:spPr>
          <a:xfrm>
            <a:off x="714375" y="907329"/>
            <a:ext cx="3714750" cy="272510"/>
          </a:xfrm>
          <a:prstGeom prst="rect">
            <a:avLst/>
          </a:prstGeom>
          <a:noFill/>
          <a:ln/>
        </p:spPr>
        <p:txBody>
          <a:bodyPr wrap="square" lIns="0" tIns="0" rIns="0" bIns="0" rtlCol="0" anchor="t">
            <a:spAutoFit/>
          </a:bodyPr>
          <a:lstStyle/>
          <a:p>
            <a:pPr marL="0" indent="0" algn="l">
              <a:lnSpc>
                <a:spcPts val="2200"/>
              </a:lnSpc>
              <a:buNone/>
            </a:pPr>
            <a:r>
              <a:rPr lang="en-US" b="1" dirty="0">
                <a:solidFill>
                  <a:srgbClr val="0078D4"/>
                </a:solidFill>
              </a:rPr>
              <a:t>Terraform: Infrastructure as Code</a:t>
            </a:r>
            <a:endParaRPr lang="en-US" dirty="0"/>
          </a:p>
        </p:txBody>
      </p:sp>
      <p:sp>
        <p:nvSpPr>
          <p:cNvPr id="4" name="Text 1"/>
          <p:cNvSpPr/>
          <p:nvPr/>
        </p:nvSpPr>
        <p:spPr>
          <a:xfrm>
            <a:off x="878681" y="1768971"/>
            <a:ext cx="711798" cy="120418"/>
          </a:xfrm>
          <a:prstGeom prst="rect">
            <a:avLst/>
          </a:prstGeom>
          <a:noFill/>
          <a:ln/>
        </p:spPr>
        <p:txBody>
          <a:bodyPr wrap="none" lIns="0" tIns="0" rIns="0" bIns="0" rtlCol="0" anchor="t">
            <a:spAutoFit/>
          </a:bodyPr>
          <a:lstStyle/>
          <a:p>
            <a:pPr marL="0" indent="0" algn="l">
              <a:lnSpc>
                <a:spcPts val="900"/>
              </a:lnSpc>
              <a:buNone/>
            </a:pPr>
            <a:r>
              <a:rPr lang="en-US" sz="1000" b="1" kern="0" spc="1" dirty="0">
                <a:solidFill>
                  <a:srgbClr val="FF6B35"/>
                </a:solidFill>
              </a:rPr>
              <a:t>Repeatability</a:t>
            </a:r>
            <a:endParaRPr lang="en-US" sz="1000" dirty="0"/>
          </a:p>
        </p:txBody>
      </p:sp>
      <p:sp>
        <p:nvSpPr>
          <p:cNvPr id="5" name="Text 2"/>
          <p:cNvSpPr/>
          <p:nvPr/>
        </p:nvSpPr>
        <p:spPr>
          <a:xfrm>
            <a:off x="878681" y="1931491"/>
            <a:ext cx="3858429" cy="153888"/>
          </a:xfrm>
          <a:prstGeom prst="rect">
            <a:avLst/>
          </a:prstGeom>
          <a:noFill/>
          <a:ln/>
        </p:spPr>
        <p:txBody>
          <a:bodyPr wrap="none" lIns="0" tIns="0" rIns="0" bIns="0" rtlCol="0" anchor="t">
            <a:spAutoFit/>
          </a:bodyPr>
          <a:lstStyle/>
          <a:p>
            <a:pPr marL="0" indent="0" algn="l">
              <a:lnSpc>
                <a:spcPts val="1200"/>
              </a:lnSpc>
              <a:buNone/>
            </a:pPr>
            <a:r>
              <a:rPr lang="en-US" sz="1000" dirty="0">
                <a:solidFill>
                  <a:srgbClr val="1A1A1A"/>
                </a:solidFill>
              </a:rPr>
              <a:t>Provision identical environments (Dev, Test, Prod) with a single command.</a:t>
            </a:r>
            <a:endParaRPr lang="en-US" sz="1000" dirty="0"/>
          </a:p>
        </p:txBody>
      </p:sp>
      <p:sp>
        <p:nvSpPr>
          <p:cNvPr id="6" name="Text 3"/>
          <p:cNvSpPr/>
          <p:nvPr/>
        </p:nvSpPr>
        <p:spPr>
          <a:xfrm>
            <a:off x="878681" y="2238673"/>
            <a:ext cx="832279" cy="120418"/>
          </a:xfrm>
          <a:prstGeom prst="rect">
            <a:avLst/>
          </a:prstGeom>
          <a:noFill/>
          <a:ln/>
        </p:spPr>
        <p:txBody>
          <a:bodyPr wrap="none" lIns="0" tIns="0" rIns="0" bIns="0" rtlCol="0" anchor="t">
            <a:spAutoFit/>
          </a:bodyPr>
          <a:lstStyle/>
          <a:p>
            <a:pPr marL="0" indent="0" algn="l">
              <a:lnSpc>
                <a:spcPts val="900"/>
              </a:lnSpc>
              <a:buNone/>
            </a:pPr>
            <a:r>
              <a:rPr lang="en-US" sz="1000" b="1" kern="0" spc="1" dirty="0">
                <a:solidFill>
                  <a:srgbClr val="FF6B35"/>
                </a:solidFill>
              </a:rPr>
              <a:t>Version Control</a:t>
            </a:r>
            <a:endParaRPr lang="en-US" sz="1000" dirty="0"/>
          </a:p>
        </p:txBody>
      </p:sp>
      <p:sp>
        <p:nvSpPr>
          <p:cNvPr id="7" name="Text 4"/>
          <p:cNvSpPr/>
          <p:nvPr/>
        </p:nvSpPr>
        <p:spPr>
          <a:xfrm>
            <a:off x="878681" y="2401193"/>
            <a:ext cx="3550444" cy="307777"/>
          </a:xfrm>
          <a:prstGeom prst="rect">
            <a:avLst/>
          </a:prstGeom>
          <a:noFill/>
          <a:ln/>
        </p:spPr>
        <p:txBody>
          <a:bodyPr wrap="square" lIns="0" tIns="0" rIns="0" bIns="0" rtlCol="0" anchor="t">
            <a:spAutoFit/>
          </a:bodyPr>
          <a:lstStyle/>
          <a:p>
            <a:pPr marL="0" indent="0" algn="l">
              <a:lnSpc>
                <a:spcPts val="1200"/>
              </a:lnSpc>
              <a:buNone/>
            </a:pPr>
            <a:r>
              <a:rPr lang="en-US" sz="1000" dirty="0">
                <a:solidFill>
                  <a:srgbClr val="1A1A1A"/>
                </a:solidFill>
              </a:rPr>
              <a:t>Infrastructure configuration is stored in Git, enabling review, audit, and rollback.</a:t>
            </a:r>
            <a:endParaRPr lang="en-US" sz="1000" dirty="0"/>
          </a:p>
        </p:txBody>
      </p:sp>
      <p:sp>
        <p:nvSpPr>
          <p:cNvPr id="8" name="Text 5"/>
          <p:cNvSpPr/>
          <p:nvPr/>
        </p:nvSpPr>
        <p:spPr>
          <a:xfrm>
            <a:off x="878681" y="2858393"/>
            <a:ext cx="949427" cy="120418"/>
          </a:xfrm>
          <a:prstGeom prst="rect">
            <a:avLst/>
          </a:prstGeom>
          <a:noFill/>
          <a:ln/>
        </p:spPr>
        <p:txBody>
          <a:bodyPr wrap="none" lIns="0" tIns="0" rIns="0" bIns="0" rtlCol="0" anchor="t">
            <a:spAutoFit/>
          </a:bodyPr>
          <a:lstStyle/>
          <a:p>
            <a:pPr marL="0" indent="0" algn="l">
              <a:lnSpc>
                <a:spcPts val="900"/>
              </a:lnSpc>
              <a:buNone/>
            </a:pPr>
            <a:r>
              <a:rPr lang="en-US" sz="1000" b="1" kern="0" spc="1" dirty="0">
                <a:solidFill>
                  <a:srgbClr val="FF6B35"/>
                </a:solidFill>
              </a:rPr>
              <a:t>Unified Workflow</a:t>
            </a:r>
            <a:endParaRPr lang="en-US" sz="1000" dirty="0"/>
          </a:p>
        </p:txBody>
      </p:sp>
      <p:sp>
        <p:nvSpPr>
          <p:cNvPr id="9" name="Text 6"/>
          <p:cNvSpPr/>
          <p:nvPr/>
        </p:nvSpPr>
        <p:spPr>
          <a:xfrm>
            <a:off x="878681" y="3020913"/>
            <a:ext cx="3550444" cy="307777"/>
          </a:xfrm>
          <a:prstGeom prst="rect">
            <a:avLst/>
          </a:prstGeom>
          <a:noFill/>
          <a:ln/>
        </p:spPr>
        <p:txBody>
          <a:bodyPr wrap="square" lIns="0" tIns="0" rIns="0" bIns="0" rtlCol="0" anchor="t">
            <a:spAutoFit/>
          </a:bodyPr>
          <a:lstStyle/>
          <a:p>
            <a:pPr marL="0" indent="0" algn="l">
              <a:lnSpc>
                <a:spcPts val="1200"/>
              </a:lnSpc>
              <a:buNone/>
            </a:pPr>
            <a:r>
              <a:rPr lang="en-US" sz="1000" dirty="0">
                <a:solidFill>
                  <a:srgbClr val="1A1A1A"/>
                </a:solidFill>
              </a:rPr>
              <a:t>Use a single tool to manage all Azure resources, including networking, security, and AKS.</a:t>
            </a:r>
            <a:endParaRPr lang="en-US" sz="1000" dirty="0"/>
          </a:p>
        </p:txBody>
      </p:sp>
      <p:sp>
        <p:nvSpPr>
          <p:cNvPr id="10" name="Text 7"/>
          <p:cNvSpPr/>
          <p:nvPr/>
        </p:nvSpPr>
        <p:spPr>
          <a:xfrm>
            <a:off x="878681" y="3478113"/>
            <a:ext cx="1021562" cy="120418"/>
          </a:xfrm>
          <a:prstGeom prst="rect">
            <a:avLst/>
          </a:prstGeom>
          <a:noFill/>
          <a:ln/>
        </p:spPr>
        <p:txBody>
          <a:bodyPr wrap="none" lIns="0" tIns="0" rIns="0" bIns="0" rtlCol="0" anchor="t">
            <a:spAutoFit/>
          </a:bodyPr>
          <a:lstStyle/>
          <a:p>
            <a:pPr marL="0" indent="0" algn="l">
              <a:lnSpc>
                <a:spcPts val="900"/>
              </a:lnSpc>
              <a:buNone/>
            </a:pPr>
            <a:r>
              <a:rPr lang="en-US" sz="1000" b="1" kern="0" spc="1" dirty="0">
                <a:solidFill>
                  <a:srgbClr val="FF6B35"/>
                </a:solidFill>
              </a:rPr>
              <a:t>State Management</a:t>
            </a:r>
            <a:endParaRPr lang="en-US" sz="1000" dirty="0"/>
          </a:p>
        </p:txBody>
      </p:sp>
      <p:sp>
        <p:nvSpPr>
          <p:cNvPr id="11" name="Text 8"/>
          <p:cNvSpPr/>
          <p:nvPr/>
        </p:nvSpPr>
        <p:spPr>
          <a:xfrm>
            <a:off x="878681" y="3640634"/>
            <a:ext cx="3550444" cy="307777"/>
          </a:xfrm>
          <a:prstGeom prst="rect">
            <a:avLst/>
          </a:prstGeom>
          <a:noFill/>
          <a:ln/>
        </p:spPr>
        <p:txBody>
          <a:bodyPr wrap="square" lIns="0" tIns="0" rIns="0" bIns="0" rtlCol="0" anchor="t">
            <a:spAutoFit/>
          </a:bodyPr>
          <a:lstStyle/>
          <a:p>
            <a:pPr marL="0" indent="0" algn="l">
              <a:lnSpc>
                <a:spcPts val="1200"/>
              </a:lnSpc>
              <a:buNone/>
            </a:pPr>
            <a:r>
              <a:rPr lang="en-US" sz="1000" dirty="0">
                <a:solidFill>
                  <a:srgbClr val="1A1A1A"/>
                </a:solidFill>
              </a:rPr>
              <a:t>Securely manage the state of your infrastructure using the Azure Storage Backend.</a:t>
            </a:r>
            <a:endParaRPr lang="en-US" sz="1000" dirty="0"/>
          </a:p>
        </p:txBody>
      </p:sp>
      <p:pic>
        <p:nvPicPr>
          <p:cNvPr id="12" name="Image 1" descr="preencoded.png"/>
          <p:cNvPicPr>
            <a:picLocks noChangeAspect="1"/>
          </p:cNvPicPr>
          <p:nvPr/>
        </p:nvPicPr>
        <p:blipFill>
          <a:blip r:embed="rId4"/>
          <a:stretch>
            <a:fillRect/>
          </a:stretch>
        </p:blipFill>
        <p:spPr>
          <a:xfrm>
            <a:off x="4714875" y="1684725"/>
            <a:ext cx="3714750" cy="1345397"/>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12033"/>
            <a:ext cx="9144000" cy="5736682"/>
          </a:xfrm>
          <a:prstGeom prst="rect">
            <a:avLst/>
          </a:prstGeom>
        </p:spPr>
      </p:pic>
      <p:sp>
        <p:nvSpPr>
          <p:cNvPr id="3" name="Text 0"/>
          <p:cNvSpPr/>
          <p:nvPr/>
        </p:nvSpPr>
        <p:spPr>
          <a:xfrm>
            <a:off x="585788" y="500069"/>
            <a:ext cx="3127459" cy="226216"/>
          </a:xfrm>
          <a:prstGeom prst="rect">
            <a:avLst/>
          </a:prstGeom>
          <a:noFill/>
          <a:ln/>
        </p:spPr>
        <p:txBody>
          <a:bodyPr wrap="none" lIns="0" tIns="0" rIns="0" bIns="0" rtlCol="0" anchor="t">
            <a:spAutoFit/>
          </a:bodyPr>
          <a:lstStyle/>
          <a:p>
            <a:pPr marL="0" indent="0" algn="l">
              <a:lnSpc>
                <a:spcPts val="2000"/>
              </a:lnSpc>
              <a:buNone/>
            </a:pPr>
            <a:r>
              <a:rPr lang="en-US" sz="1000" b="1" dirty="0">
                <a:solidFill>
                  <a:srgbClr val="0078D4"/>
                </a:solidFill>
              </a:rPr>
              <a:t>The Terraform &amp; AKS Partnership - End-to-End Automation</a:t>
            </a:r>
          </a:p>
        </p:txBody>
      </p:sp>
      <p:sp>
        <p:nvSpPr>
          <p:cNvPr id="4" name="Shape 1"/>
          <p:cNvSpPr/>
          <p:nvPr/>
        </p:nvSpPr>
        <p:spPr>
          <a:xfrm>
            <a:off x="585788" y="974403"/>
            <a:ext cx="3714750" cy="739713"/>
          </a:xfrm>
          <a:prstGeom prst="rect">
            <a:avLst/>
          </a:prstGeom>
          <a:solidFill>
            <a:srgbClr val="0078D4">
              <a:alpha val="2000"/>
            </a:srgbClr>
          </a:solidFill>
          <a:ln w="18288">
            <a:solidFill>
              <a:srgbClr val="0078D4"/>
            </a:solidFill>
            <a:prstDash val="solid"/>
          </a:ln>
        </p:spPr>
        <p:txBody>
          <a:bodyPr/>
          <a:lstStyle/>
          <a:p>
            <a:endParaRPr lang="en-US" sz="1000"/>
          </a:p>
        </p:txBody>
      </p:sp>
      <p:sp>
        <p:nvSpPr>
          <p:cNvPr id="5" name="Text 2"/>
          <p:cNvSpPr/>
          <p:nvPr/>
        </p:nvSpPr>
        <p:spPr>
          <a:xfrm>
            <a:off x="714376" y="1102990"/>
            <a:ext cx="411266" cy="101182"/>
          </a:xfrm>
          <a:prstGeom prst="rect">
            <a:avLst/>
          </a:prstGeom>
          <a:noFill/>
          <a:ln/>
        </p:spPr>
        <p:txBody>
          <a:bodyPr wrap="none" lIns="0" tIns="0" rIns="0" bIns="0" rtlCol="0" anchor="t">
            <a:spAutoFit/>
          </a:bodyPr>
          <a:lstStyle/>
          <a:p>
            <a:pPr marL="0" indent="0" algn="l">
              <a:lnSpc>
                <a:spcPts val="700"/>
              </a:lnSpc>
              <a:buNone/>
            </a:pPr>
            <a:r>
              <a:rPr lang="en-US" sz="1000" b="1" kern="0" spc="1" dirty="0">
                <a:solidFill>
                  <a:srgbClr val="FF6B35"/>
                </a:solidFill>
              </a:rPr>
              <a:t>Phase 1</a:t>
            </a:r>
            <a:endParaRPr lang="en-US" sz="1000" dirty="0"/>
          </a:p>
        </p:txBody>
      </p:sp>
      <p:sp>
        <p:nvSpPr>
          <p:cNvPr id="6" name="Text 3"/>
          <p:cNvSpPr/>
          <p:nvPr/>
        </p:nvSpPr>
        <p:spPr>
          <a:xfrm>
            <a:off x="714376" y="1253009"/>
            <a:ext cx="1423467" cy="120418"/>
          </a:xfrm>
          <a:prstGeom prst="rect">
            <a:avLst/>
          </a:prstGeom>
          <a:noFill/>
          <a:ln/>
        </p:spPr>
        <p:txBody>
          <a:bodyPr wrap="none" lIns="0" tIns="0" rIns="0" bIns="0" rtlCol="0" anchor="t">
            <a:spAutoFit/>
          </a:bodyPr>
          <a:lstStyle/>
          <a:p>
            <a:pPr marL="0" indent="0" algn="l">
              <a:lnSpc>
                <a:spcPts val="900"/>
              </a:lnSpc>
              <a:buNone/>
            </a:pPr>
            <a:r>
              <a:rPr lang="en-US" sz="1000" b="1" dirty="0">
                <a:solidFill>
                  <a:srgbClr val="0078D4"/>
                </a:solidFill>
              </a:rPr>
              <a:t>Infrastructure Provisioning</a:t>
            </a:r>
            <a:endParaRPr lang="en-US" sz="1000" dirty="0"/>
          </a:p>
        </p:txBody>
      </p:sp>
      <p:sp>
        <p:nvSpPr>
          <p:cNvPr id="7" name="Text 4"/>
          <p:cNvSpPr/>
          <p:nvPr/>
        </p:nvSpPr>
        <p:spPr>
          <a:xfrm>
            <a:off x="714377" y="1409682"/>
            <a:ext cx="3457575" cy="235834"/>
          </a:xfrm>
          <a:prstGeom prst="rect">
            <a:avLst/>
          </a:prstGeom>
          <a:noFill/>
          <a:ln/>
        </p:spPr>
        <p:txBody>
          <a:bodyPr wrap="square" lIns="0" tIns="0" rIns="0" bIns="0" rtlCol="0" anchor="t">
            <a:spAutoFit/>
          </a:bodyPr>
          <a:lstStyle/>
          <a:p>
            <a:pPr marL="0" indent="0" algn="l">
              <a:lnSpc>
                <a:spcPts val="900"/>
              </a:lnSpc>
              <a:buNone/>
            </a:pPr>
            <a:r>
              <a:rPr lang="en-US" sz="1000" dirty="0">
                <a:solidFill>
                  <a:srgbClr val="1A1A1A"/>
                </a:solidFill>
              </a:rPr>
              <a:t>Terraform's azurerm provider provisions VNet, Subnets, and the AKS cluster.</a:t>
            </a:r>
            <a:endParaRPr lang="en-US" sz="1000" dirty="0"/>
          </a:p>
        </p:txBody>
      </p:sp>
      <p:sp>
        <p:nvSpPr>
          <p:cNvPr id="8" name="Text 5"/>
          <p:cNvSpPr/>
          <p:nvPr/>
        </p:nvSpPr>
        <p:spPr>
          <a:xfrm>
            <a:off x="2385455" y="1776802"/>
            <a:ext cx="115416" cy="120418"/>
          </a:xfrm>
          <a:prstGeom prst="rect">
            <a:avLst/>
          </a:prstGeom>
          <a:noFill/>
          <a:ln/>
        </p:spPr>
        <p:txBody>
          <a:bodyPr wrap="none" lIns="0" tIns="0" rIns="0" bIns="0" rtlCol="0" anchor="ctr">
            <a:spAutoFit/>
          </a:bodyPr>
          <a:lstStyle/>
          <a:p>
            <a:pPr marL="0" indent="0" algn="ctr">
              <a:lnSpc>
                <a:spcPts val="900"/>
              </a:lnSpc>
              <a:buNone/>
            </a:pPr>
            <a:r>
              <a:rPr lang="en-US" sz="1000" b="1" dirty="0">
                <a:solidFill>
                  <a:srgbClr val="00BCF2"/>
                </a:solidFill>
              </a:rPr>
              <a:t>↓</a:t>
            </a:r>
            <a:endParaRPr lang="en-US" sz="1000" dirty="0"/>
          </a:p>
        </p:txBody>
      </p:sp>
      <p:sp>
        <p:nvSpPr>
          <p:cNvPr id="9" name="Shape 6"/>
          <p:cNvSpPr/>
          <p:nvPr/>
        </p:nvSpPr>
        <p:spPr>
          <a:xfrm>
            <a:off x="585788" y="1996602"/>
            <a:ext cx="3714750" cy="859706"/>
          </a:xfrm>
          <a:prstGeom prst="rect">
            <a:avLst/>
          </a:prstGeom>
          <a:solidFill>
            <a:srgbClr val="0078D4">
              <a:alpha val="2000"/>
            </a:srgbClr>
          </a:solidFill>
          <a:ln w="18288">
            <a:solidFill>
              <a:srgbClr val="0078D4"/>
            </a:solidFill>
            <a:prstDash val="solid"/>
          </a:ln>
        </p:spPr>
        <p:txBody>
          <a:bodyPr/>
          <a:lstStyle/>
          <a:p>
            <a:endParaRPr lang="en-US" sz="1000"/>
          </a:p>
        </p:txBody>
      </p:sp>
      <p:sp>
        <p:nvSpPr>
          <p:cNvPr id="10" name="Text 7"/>
          <p:cNvSpPr/>
          <p:nvPr/>
        </p:nvSpPr>
        <p:spPr>
          <a:xfrm>
            <a:off x="714376" y="2125189"/>
            <a:ext cx="411266" cy="101182"/>
          </a:xfrm>
          <a:prstGeom prst="rect">
            <a:avLst/>
          </a:prstGeom>
          <a:noFill/>
          <a:ln/>
        </p:spPr>
        <p:txBody>
          <a:bodyPr wrap="none" lIns="0" tIns="0" rIns="0" bIns="0" rtlCol="0" anchor="t">
            <a:spAutoFit/>
          </a:bodyPr>
          <a:lstStyle/>
          <a:p>
            <a:pPr marL="0" indent="0" algn="l">
              <a:lnSpc>
                <a:spcPts val="700"/>
              </a:lnSpc>
              <a:buNone/>
            </a:pPr>
            <a:r>
              <a:rPr lang="en-US" sz="1000" b="1" kern="0" spc="1" dirty="0">
                <a:solidFill>
                  <a:srgbClr val="FF6B35"/>
                </a:solidFill>
              </a:rPr>
              <a:t>Phase 2</a:t>
            </a:r>
            <a:endParaRPr lang="en-US" sz="1000" dirty="0"/>
          </a:p>
        </p:txBody>
      </p:sp>
      <p:sp>
        <p:nvSpPr>
          <p:cNvPr id="11" name="Text 8"/>
          <p:cNvSpPr/>
          <p:nvPr/>
        </p:nvSpPr>
        <p:spPr>
          <a:xfrm>
            <a:off x="714376" y="2275208"/>
            <a:ext cx="1728037" cy="120418"/>
          </a:xfrm>
          <a:prstGeom prst="rect">
            <a:avLst/>
          </a:prstGeom>
          <a:noFill/>
          <a:ln/>
        </p:spPr>
        <p:txBody>
          <a:bodyPr wrap="none" lIns="0" tIns="0" rIns="0" bIns="0" rtlCol="0" anchor="t">
            <a:spAutoFit/>
          </a:bodyPr>
          <a:lstStyle/>
          <a:p>
            <a:pPr marL="0" indent="0" algn="l">
              <a:lnSpc>
                <a:spcPts val="900"/>
              </a:lnSpc>
              <a:buNone/>
            </a:pPr>
            <a:r>
              <a:rPr lang="en-US" sz="1000" b="1" dirty="0">
                <a:solidFill>
                  <a:srgbClr val="0078D4"/>
                </a:solidFill>
              </a:rPr>
              <a:t>Kubernetes Provider Connection</a:t>
            </a:r>
            <a:endParaRPr lang="en-US" sz="1000" dirty="0"/>
          </a:p>
        </p:txBody>
      </p:sp>
      <p:sp>
        <p:nvSpPr>
          <p:cNvPr id="12" name="Text 9"/>
          <p:cNvSpPr/>
          <p:nvPr/>
        </p:nvSpPr>
        <p:spPr>
          <a:xfrm>
            <a:off x="714377" y="2495008"/>
            <a:ext cx="3457575" cy="239985"/>
          </a:xfrm>
          <a:prstGeom prst="rect">
            <a:avLst/>
          </a:prstGeom>
          <a:noFill/>
          <a:ln/>
        </p:spPr>
        <p:txBody>
          <a:bodyPr wrap="square" lIns="0" tIns="0" rIns="0" bIns="0" rtlCol="0" anchor="t">
            <a:spAutoFit/>
          </a:bodyPr>
          <a:lstStyle/>
          <a:p>
            <a:pPr marL="0" indent="0" algn="l">
              <a:lnSpc>
                <a:spcPts val="900"/>
              </a:lnSpc>
              <a:buNone/>
            </a:pPr>
            <a:r>
              <a:rPr lang="en-US" sz="1000" dirty="0">
                <a:solidFill>
                  <a:srgbClr val="1A1A1A"/>
                </a:solidFill>
              </a:rPr>
              <a:t>Terraform dynamically connects the kubernetes provider using generated Kubeconfig.</a:t>
            </a:r>
            <a:endParaRPr lang="en-US" sz="1000" dirty="0"/>
          </a:p>
        </p:txBody>
      </p:sp>
      <p:sp>
        <p:nvSpPr>
          <p:cNvPr id="13" name="Text 10"/>
          <p:cNvSpPr/>
          <p:nvPr/>
        </p:nvSpPr>
        <p:spPr>
          <a:xfrm>
            <a:off x="2385455" y="2924686"/>
            <a:ext cx="115416" cy="120418"/>
          </a:xfrm>
          <a:prstGeom prst="rect">
            <a:avLst/>
          </a:prstGeom>
          <a:noFill/>
          <a:ln/>
        </p:spPr>
        <p:txBody>
          <a:bodyPr wrap="none" lIns="0" tIns="0" rIns="0" bIns="0" rtlCol="0" anchor="ctr">
            <a:spAutoFit/>
          </a:bodyPr>
          <a:lstStyle/>
          <a:p>
            <a:pPr marL="0" indent="0" algn="ctr">
              <a:lnSpc>
                <a:spcPts val="900"/>
              </a:lnSpc>
              <a:buNone/>
            </a:pPr>
            <a:r>
              <a:rPr lang="en-US" sz="1000" b="1" dirty="0">
                <a:solidFill>
                  <a:srgbClr val="00BCF2"/>
                </a:solidFill>
              </a:rPr>
              <a:t>↓</a:t>
            </a:r>
            <a:endParaRPr lang="en-US" sz="1000" dirty="0"/>
          </a:p>
        </p:txBody>
      </p:sp>
      <p:sp>
        <p:nvSpPr>
          <p:cNvPr id="14" name="Shape 11"/>
          <p:cNvSpPr/>
          <p:nvPr/>
        </p:nvSpPr>
        <p:spPr>
          <a:xfrm>
            <a:off x="585788" y="3167552"/>
            <a:ext cx="3714750" cy="739713"/>
          </a:xfrm>
          <a:prstGeom prst="rect">
            <a:avLst/>
          </a:prstGeom>
          <a:solidFill>
            <a:srgbClr val="0078D4">
              <a:alpha val="2000"/>
            </a:srgbClr>
          </a:solidFill>
          <a:ln w="18288">
            <a:solidFill>
              <a:srgbClr val="0078D4"/>
            </a:solidFill>
            <a:prstDash val="solid"/>
          </a:ln>
        </p:spPr>
        <p:txBody>
          <a:bodyPr/>
          <a:lstStyle/>
          <a:p>
            <a:endParaRPr lang="en-US" sz="1000"/>
          </a:p>
        </p:txBody>
      </p:sp>
      <p:sp>
        <p:nvSpPr>
          <p:cNvPr id="15" name="Text 12"/>
          <p:cNvSpPr/>
          <p:nvPr/>
        </p:nvSpPr>
        <p:spPr>
          <a:xfrm>
            <a:off x="714376" y="3296140"/>
            <a:ext cx="411266" cy="101182"/>
          </a:xfrm>
          <a:prstGeom prst="rect">
            <a:avLst/>
          </a:prstGeom>
          <a:noFill/>
          <a:ln/>
        </p:spPr>
        <p:txBody>
          <a:bodyPr wrap="none" lIns="0" tIns="0" rIns="0" bIns="0" rtlCol="0" anchor="t">
            <a:spAutoFit/>
          </a:bodyPr>
          <a:lstStyle/>
          <a:p>
            <a:pPr marL="0" indent="0" algn="l">
              <a:lnSpc>
                <a:spcPts val="700"/>
              </a:lnSpc>
              <a:buNone/>
            </a:pPr>
            <a:r>
              <a:rPr lang="en-US" sz="1000" b="1" kern="0" spc="1" dirty="0">
                <a:solidFill>
                  <a:srgbClr val="FF6B35"/>
                </a:solidFill>
              </a:rPr>
              <a:t>Phase 3</a:t>
            </a:r>
            <a:endParaRPr lang="en-US" sz="1000" dirty="0"/>
          </a:p>
        </p:txBody>
      </p:sp>
      <p:sp>
        <p:nvSpPr>
          <p:cNvPr id="16" name="Text 13"/>
          <p:cNvSpPr/>
          <p:nvPr/>
        </p:nvSpPr>
        <p:spPr>
          <a:xfrm>
            <a:off x="714376" y="3446159"/>
            <a:ext cx="1210268" cy="120418"/>
          </a:xfrm>
          <a:prstGeom prst="rect">
            <a:avLst/>
          </a:prstGeom>
          <a:noFill/>
          <a:ln/>
        </p:spPr>
        <p:txBody>
          <a:bodyPr wrap="none" lIns="0" tIns="0" rIns="0" bIns="0" rtlCol="0" anchor="t">
            <a:spAutoFit/>
          </a:bodyPr>
          <a:lstStyle/>
          <a:p>
            <a:pPr marL="0" indent="0" algn="l">
              <a:lnSpc>
                <a:spcPts val="900"/>
              </a:lnSpc>
              <a:buNone/>
            </a:pPr>
            <a:r>
              <a:rPr lang="en-US" sz="1000" b="1" dirty="0">
                <a:solidFill>
                  <a:srgbClr val="0078D4"/>
                </a:solidFill>
              </a:rPr>
              <a:t>Workload Deployment</a:t>
            </a:r>
            <a:endParaRPr lang="en-US" sz="1000" dirty="0"/>
          </a:p>
        </p:txBody>
      </p:sp>
      <p:sp>
        <p:nvSpPr>
          <p:cNvPr id="17" name="Text 14"/>
          <p:cNvSpPr/>
          <p:nvPr/>
        </p:nvSpPr>
        <p:spPr>
          <a:xfrm>
            <a:off x="714377" y="3593986"/>
            <a:ext cx="3396070" cy="235834"/>
          </a:xfrm>
          <a:prstGeom prst="rect">
            <a:avLst/>
          </a:prstGeom>
          <a:noFill/>
          <a:ln/>
        </p:spPr>
        <p:txBody>
          <a:bodyPr wrap="square" lIns="0" tIns="0" rIns="0" bIns="0" rtlCol="0" anchor="t">
            <a:spAutoFit/>
          </a:bodyPr>
          <a:lstStyle/>
          <a:p>
            <a:pPr marL="0" indent="0" algn="l">
              <a:lnSpc>
                <a:spcPts val="900"/>
              </a:lnSpc>
              <a:buNone/>
            </a:pPr>
            <a:r>
              <a:rPr lang="en-US" sz="1000" dirty="0">
                <a:solidFill>
                  <a:srgbClr val="1A1A1A"/>
                </a:solidFill>
              </a:rPr>
              <a:t>The kubernetes provider deploys application resources directly to the cluster.</a:t>
            </a:r>
            <a:endParaRPr lang="en-US" sz="1000" dirty="0"/>
          </a:p>
        </p:txBody>
      </p:sp>
      <p:sp>
        <p:nvSpPr>
          <p:cNvPr id="18" name="Shape 15"/>
          <p:cNvSpPr/>
          <p:nvPr/>
        </p:nvSpPr>
        <p:spPr>
          <a:xfrm>
            <a:off x="585788" y="4223650"/>
            <a:ext cx="3714750" cy="522917"/>
          </a:xfrm>
          <a:prstGeom prst="rect">
            <a:avLst/>
          </a:prstGeom>
          <a:solidFill>
            <a:srgbClr val="00BCF2">
              <a:alpha val="5000"/>
            </a:srgbClr>
          </a:solidFill>
          <a:ln w="18288">
            <a:solidFill>
              <a:srgbClr val="00BCF2"/>
            </a:solidFill>
            <a:prstDash val="solid"/>
          </a:ln>
        </p:spPr>
        <p:txBody>
          <a:bodyPr/>
          <a:lstStyle/>
          <a:p>
            <a:endParaRPr lang="en-US" sz="1000"/>
          </a:p>
        </p:txBody>
      </p:sp>
      <p:sp>
        <p:nvSpPr>
          <p:cNvPr id="19" name="Text 16"/>
          <p:cNvSpPr/>
          <p:nvPr/>
        </p:nvSpPr>
        <p:spPr>
          <a:xfrm>
            <a:off x="692944" y="4330807"/>
            <a:ext cx="334194" cy="101182"/>
          </a:xfrm>
          <a:prstGeom prst="rect">
            <a:avLst/>
          </a:prstGeom>
          <a:noFill/>
          <a:ln/>
        </p:spPr>
        <p:txBody>
          <a:bodyPr wrap="none" lIns="0" tIns="0" rIns="0" bIns="0" rtlCol="0" anchor="t">
            <a:spAutoFit/>
          </a:bodyPr>
          <a:lstStyle/>
          <a:p>
            <a:pPr marL="0" indent="0" algn="l">
              <a:lnSpc>
                <a:spcPts val="700"/>
              </a:lnSpc>
              <a:buNone/>
            </a:pPr>
            <a:r>
              <a:rPr lang="en-US" sz="1000" b="1" kern="0" spc="1" dirty="0">
                <a:solidFill>
                  <a:srgbClr val="00BCF2"/>
                </a:solidFill>
              </a:rPr>
              <a:t>Result</a:t>
            </a:r>
            <a:endParaRPr lang="en-US" sz="1000" dirty="0"/>
          </a:p>
        </p:txBody>
      </p:sp>
      <p:sp>
        <p:nvSpPr>
          <p:cNvPr id="20" name="Text 17"/>
          <p:cNvSpPr/>
          <p:nvPr/>
        </p:nvSpPr>
        <p:spPr>
          <a:xfrm>
            <a:off x="692944" y="4436608"/>
            <a:ext cx="3417503" cy="258276"/>
          </a:xfrm>
          <a:prstGeom prst="rect">
            <a:avLst/>
          </a:prstGeom>
          <a:noFill/>
          <a:ln/>
        </p:spPr>
        <p:txBody>
          <a:bodyPr wrap="square" lIns="0" tIns="0" rIns="0" bIns="0" rtlCol="0" anchor="t">
            <a:spAutoFit/>
          </a:bodyPr>
          <a:lstStyle/>
          <a:p>
            <a:pPr marL="0" indent="0" algn="l">
              <a:lnSpc>
                <a:spcPts val="1000"/>
              </a:lnSpc>
              <a:buNone/>
            </a:pPr>
            <a:r>
              <a:rPr lang="en-US" sz="1000" b="1" dirty="0">
                <a:solidFill>
                  <a:srgbClr val="1A1A1A"/>
                </a:solidFill>
              </a:rPr>
              <a:t>Fully provisioned and deployed environment in a single terraform apply</a:t>
            </a:r>
            <a:endParaRPr lang="en-US" sz="1000" dirty="0"/>
          </a:p>
        </p:txBody>
      </p:sp>
      <p:pic>
        <p:nvPicPr>
          <p:cNvPr id="21" name="Image 1" descr="preencoded.png"/>
          <p:cNvPicPr>
            <a:picLocks noChangeAspect="1"/>
          </p:cNvPicPr>
          <p:nvPr/>
        </p:nvPicPr>
        <p:blipFill>
          <a:blip r:embed="rId4"/>
          <a:stretch>
            <a:fillRect/>
          </a:stretch>
        </p:blipFill>
        <p:spPr>
          <a:xfrm>
            <a:off x="4864894" y="749374"/>
            <a:ext cx="3714750" cy="208954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23" name="Picture 22">
            <a:extLst>
              <a:ext uri="{FF2B5EF4-FFF2-40B4-BE49-F238E27FC236}">
                <a16:creationId xmlns:a16="http://schemas.microsoft.com/office/drawing/2014/main" id="{277D90BA-78E3-9796-B7A2-94958EB7A317}"/>
              </a:ext>
            </a:extLst>
          </p:cNvPr>
          <p:cNvPicPr>
            <a:picLocks noChangeAspect="1"/>
          </p:cNvPicPr>
          <p:nvPr/>
        </p:nvPicPr>
        <p:blipFill>
          <a:blip r:embed="rId5"/>
          <a:stretch>
            <a:fillRect/>
          </a:stretch>
        </p:blipFill>
        <p:spPr>
          <a:xfrm>
            <a:off x="4843462" y="3022323"/>
            <a:ext cx="3714750" cy="181093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9144000" cy="5143500"/>
          </a:xfrm>
          <a:prstGeom prst="rect">
            <a:avLst/>
          </a:prstGeom>
        </p:spPr>
      </p:pic>
      <p:sp>
        <p:nvSpPr>
          <p:cNvPr id="3" name="Text 0"/>
          <p:cNvSpPr/>
          <p:nvPr/>
        </p:nvSpPr>
        <p:spPr>
          <a:xfrm>
            <a:off x="714375" y="571500"/>
            <a:ext cx="2098331" cy="245452"/>
          </a:xfrm>
          <a:prstGeom prst="rect">
            <a:avLst/>
          </a:prstGeom>
          <a:noFill/>
          <a:ln/>
        </p:spPr>
        <p:txBody>
          <a:bodyPr wrap="none" lIns="0" tIns="0" rIns="0" bIns="0" rtlCol="0" anchor="t">
            <a:spAutoFit/>
          </a:bodyPr>
          <a:lstStyle/>
          <a:p>
            <a:pPr marL="0" indent="0" algn="l">
              <a:lnSpc>
                <a:spcPts val="2200"/>
              </a:lnSpc>
              <a:buNone/>
            </a:pPr>
            <a:r>
              <a:rPr lang="en-US" sz="1000" b="1" dirty="0">
                <a:solidFill>
                  <a:srgbClr val="0078D4"/>
                </a:solidFill>
              </a:rPr>
              <a:t>Use Case: Highly Scalable Microservices</a:t>
            </a:r>
            <a:endParaRPr lang="en-US" sz="1000" dirty="0"/>
          </a:p>
        </p:txBody>
      </p:sp>
      <p:sp>
        <p:nvSpPr>
          <p:cNvPr id="4" name="Text 1"/>
          <p:cNvSpPr/>
          <p:nvPr/>
        </p:nvSpPr>
        <p:spPr>
          <a:xfrm>
            <a:off x="878681" y="1205508"/>
            <a:ext cx="975203" cy="110800"/>
          </a:xfrm>
          <a:prstGeom prst="rect">
            <a:avLst/>
          </a:prstGeom>
          <a:noFill/>
          <a:ln/>
        </p:spPr>
        <p:txBody>
          <a:bodyPr wrap="none" lIns="0" tIns="0" rIns="0" bIns="0" rtlCol="0" anchor="t">
            <a:spAutoFit/>
          </a:bodyPr>
          <a:lstStyle/>
          <a:p>
            <a:pPr marL="0" indent="0" algn="l">
              <a:lnSpc>
                <a:spcPts val="800"/>
              </a:lnSpc>
              <a:buNone/>
            </a:pPr>
            <a:r>
              <a:rPr lang="en-US" sz="1000" b="1" kern="0" spc="1" dirty="0">
                <a:solidFill>
                  <a:srgbClr val="FF6B35"/>
                </a:solidFill>
              </a:rPr>
              <a:t>AKS Orchestration</a:t>
            </a:r>
            <a:endParaRPr lang="en-US" sz="1000" dirty="0"/>
          </a:p>
        </p:txBody>
      </p:sp>
      <p:sp>
        <p:nvSpPr>
          <p:cNvPr id="5" name="Text 2"/>
          <p:cNvSpPr/>
          <p:nvPr/>
        </p:nvSpPr>
        <p:spPr>
          <a:xfrm>
            <a:off x="878681" y="1350169"/>
            <a:ext cx="3550444" cy="307777"/>
          </a:xfrm>
          <a:prstGeom prst="rect">
            <a:avLst/>
          </a:prstGeom>
          <a:noFill/>
          <a:ln/>
        </p:spPr>
        <p:txBody>
          <a:bodyPr wrap="square" lIns="0" tIns="0" rIns="0" bIns="0" rtlCol="0" anchor="t">
            <a:spAutoFit/>
          </a:bodyPr>
          <a:lstStyle/>
          <a:p>
            <a:pPr marL="0" indent="0" algn="l">
              <a:lnSpc>
                <a:spcPts val="1200"/>
              </a:lnSpc>
              <a:buNone/>
            </a:pPr>
            <a:r>
              <a:rPr lang="en-US" sz="1000" dirty="0">
                <a:solidFill>
                  <a:srgbClr val="1A1A1A"/>
                </a:solidFill>
              </a:rPr>
              <a:t>Orchestrates hundreds of independent services with built-in service discovery and automatic load balancing.</a:t>
            </a:r>
            <a:endParaRPr lang="en-US" sz="1000" dirty="0"/>
          </a:p>
        </p:txBody>
      </p:sp>
      <p:sp>
        <p:nvSpPr>
          <p:cNvPr id="6" name="Text 3"/>
          <p:cNvSpPr/>
          <p:nvPr/>
        </p:nvSpPr>
        <p:spPr>
          <a:xfrm>
            <a:off x="878681" y="1778794"/>
            <a:ext cx="1211229" cy="110800"/>
          </a:xfrm>
          <a:prstGeom prst="rect">
            <a:avLst/>
          </a:prstGeom>
          <a:noFill/>
          <a:ln/>
        </p:spPr>
        <p:txBody>
          <a:bodyPr wrap="none" lIns="0" tIns="0" rIns="0" bIns="0" rtlCol="0" anchor="t">
            <a:spAutoFit/>
          </a:bodyPr>
          <a:lstStyle/>
          <a:p>
            <a:pPr marL="0" indent="0" algn="l">
              <a:lnSpc>
                <a:spcPts val="800"/>
              </a:lnSpc>
              <a:buNone/>
            </a:pPr>
            <a:r>
              <a:rPr lang="en-US" sz="1000" b="1" kern="0" spc="1" dirty="0">
                <a:solidFill>
                  <a:srgbClr val="FF6B35"/>
                </a:solidFill>
              </a:rPr>
              <a:t>Terraform Automation</a:t>
            </a:r>
            <a:endParaRPr lang="en-US" sz="1000" dirty="0"/>
          </a:p>
        </p:txBody>
      </p:sp>
      <p:sp>
        <p:nvSpPr>
          <p:cNvPr id="7" name="Text 4"/>
          <p:cNvSpPr/>
          <p:nvPr/>
        </p:nvSpPr>
        <p:spPr>
          <a:xfrm>
            <a:off x="878681" y="1923455"/>
            <a:ext cx="3550444" cy="307777"/>
          </a:xfrm>
          <a:prstGeom prst="rect">
            <a:avLst/>
          </a:prstGeom>
          <a:noFill/>
          <a:ln/>
        </p:spPr>
        <p:txBody>
          <a:bodyPr wrap="square" lIns="0" tIns="0" rIns="0" bIns="0" rtlCol="0" anchor="t">
            <a:spAutoFit/>
          </a:bodyPr>
          <a:lstStyle/>
          <a:p>
            <a:pPr marL="0" indent="0" algn="l">
              <a:lnSpc>
                <a:spcPts val="1200"/>
              </a:lnSpc>
              <a:buNone/>
            </a:pPr>
            <a:r>
              <a:rPr lang="en-US" sz="1000" dirty="0">
                <a:solidFill>
                  <a:srgbClr val="1A1A1A"/>
                </a:solidFill>
              </a:rPr>
              <a:t>Automates creation of multiple node pools (System, User, GPU) tailored for different microservice needs.</a:t>
            </a:r>
            <a:endParaRPr lang="en-US" sz="1000" dirty="0"/>
          </a:p>
        </p:txBody>
      </p:sp>
      <p:sp>
        <p:nvSpPr>
          <p:cNvPr id="8" name="Text 5"/>
          <p:cNvSpPr/>
          <p:nvPr/>
        </p:nvSpPr>
        <p:spPr>
          <a:xfrm>
            <a:off x="878681" y="2352080"/>
            <a:ext cx="1119602" cy="110800"/>
          </a:xfrm>
          <a:prstGeom prst="rect">
            <a:avLst/>
          </a:prstGeom>
          <a:noFill/>
          <a:ln/>
        </p:spPr>
        <p:txBody>
          <a:bodyPr wrap="none" lIns="0" tIns="0" rIns="0" bIns="0" rtlCol="0" anchor="t">
            <a:spAutoFit/>
          </a:bodyPr>
          <a:lstStyle/>
          <a:p>
            <a:pPr marL="0" indent="0" algn="l">
              <a:lnSpc>
                <a:spcPts val="800"/>
              </a:lnSpc>
              <a:buNone/>
            </a:pPr>
            <a:r>
              <a:rPr lang="en-US" sz="1000" b="1" kern="0" spc="1" dirty="0">
                <a:solidFill>
                  <a:srgbClr val="FF6B35"/>
                </a:solidFill>
              </a:rPr>
              <a:t>Ingress Management</a:t>
            </a:r>
            <a:endParaRPr lang="en-US" sz="1000" dirty="0"/>
          </a:p>
        </p:txBody>
      </p:sp>
      <p:sp>
        <p:nvSpPr>
          <p:cNvPr id="9" name="Text 6"/>
          <p:cNvSpPr/>
          <p:nvPr/>
        </p:nvSpPr>
        <p:spPr>
          <a:xfrm>
            <a:off x="878681" y="2496741"/>
            <a:ext cx="3550444" cy="307777"/>
          </a:xfrm>
          <a:prstGeom prst="rect">
            <a:avLst/>
          </a:prstGeom>
          <a:noFill/>
          <a:ln/>
        </p:spPr>
        <p:txBody>
          <a:bodyPr wrap="square" lIns="0" tIns="0" rIns="0" bIns="0" rtlCol="0" anchor="t">
            <a:spAutoFit/>
          </a:bodyPr>
          <a:lstStyle/>
          <a:p>
            <a:pPr marL="0" indent="0" algn="l">
              <a:lnSpc>
                <a:spcPts val="1200"/>
              </a:lnSpc>
              <a:buNone/>
            </a:pPr>
            <a:r>
              <a:rPr lang="en-US" sz="1000" dirty="0">
                <a:solidFill>
                  <a:srgbClr val="1A1A1A"/>
                </a:solidFill>
              </a:rPr>
              <a:t>Integrates with Azure Load Balancer and Application Gateway for advanced routing and traffic management.</a:t>
            </a:r>
            <a:endParaRPr lang="en-US" sz="1000" dirty="0"/>
          </a:p>
        </p:txBody>
      </p:sp>
      <p:sp>
        <p:nvSpPr>
          <p:cNvPr id="10" name="Shape 7"/>
          <p:cNvSpPr/>
          <p:nvPr/>
        </p:nvSpPr>
        <p:spPr>
          <a:xfrm>
            <a:off x="714375" y="3032522"/>
            <a:ext cx="3714750" cy="476845"/>
          </a:xfrm>
          <a:prstGeom prst="rect">
            <a:avLst/>
          </a:prstGeom>
          <a:solidFill>
            <a:srgbClr val="00BCF2">
              <a:alpha val="5000"/>
            </a:srgbClr>
          </a:solidFill>
          <a:ln w="18288">
            <a:solidFill>
              <a:srgbClr val="00BCF2"/>
            </a:solidFill>
            <a:prstDash val="solid"/>
          </a:ln>
        </p:spPr>
        <p:txBody>
          <a:bodyPr/>
          <a:lstStyle/>
          <a:p>
            <a:endParaRPr lang="en-US" sz="1000"/>
          </a:p>
        </p:txBody>
      </p:sp>
      <p:sp>
        <p:nvSpPr>
          <p:cNvPr id="11" name="Text 8"/>
          <p:cNvSpPr/>
          <p:nvPr/>
        </p:nvSpPr>
        <p:spPr>
          <a:xfrm>
            <a:off x="800100" y="3123605"/>
            <a:ext cx="612155" cy="101182"/>
          </a:xfrm>
          <a:prstGeom prst="rect">
            <a:avLst/>
          </a:prstGeom>
          <a:noFill/>
          <a:ln/>
        </p:spPr>
        <p:txBody>
          <a:bodyPr wrap="none" lIns="0" tIns="0" rIns="0" bIns="0" rtlCol="0" anchor="t">
            <a:spAutoFit/>
          </a:bodyPr>
          <a:lstStyle/>
          <a:p>
            <a:pPr marL="0" indent="0" algn="l">
              <a:lnSpc>
                <a:spcPts val="700"/>
              </a:lnSpc>
              <a:buNone/>
            </a:pPr>
            <a:r>
              <a:rPr lang="en-US" sz="1000" b="1" kern="0" spc="1" dirty="0">
                <a:solidFill>
                  <a:srgbClr val="00BCF2"/>
                </a:solidFill>
              </a:rPr>
              <a:t>Key Benefit</a:t>
            </a:r>
            <a:endParaRPr lang="en-US" sz="1000" dirty="0"/>
          </a:p>
        </p:txBody>
      </p:sp>
      <p:sp>
        <p:nvSpPr>
          <p:cNvPr id="12" name="Text 9"/>
          <p:cNvSpPr/>
          <p:nvPr/>
        </p:nvSpPr>
        <p:spPr>
          <a:xfrm>
            <a:off x="800100" y="3273623"/>
            <a:ext cx="3404778" cy="120418"/>
          </a:xfrm>
          <a:prstGeom prst="rect">
            <a:avLst/>
          </a:prstGeom>
          <a:noFill/>
          <a:ln/>
        </p:spPr>
        <p:txBody>
          <a:bodyPr wrap="none" lIns="0" tIns="0" rIns="0" bIns="0" rtlCol="0" anchor="t">
            <a:spAutoFit/>
          </a:bodyPr>
          <a:lstStyle/>
          <a:p>
            <a:pPr marL="0" indent="0" algn="l">
              <a:lnSpc>
                <a:spcPts val="900"/>
              </a:lnSpc>
              <a:buNone/>
            </a:pPr>
            <a:r>
              <a:rPr lang="en-US" sz="1000" b="1" dirty="0">
                <a:solidFill>
                  <a:srgbClr val="1A1A1A"/>
                </a:solidFill>
              </a:rPr>
              <a:t>Scale individual services independently without affecting others</a:t>
            </a:r>
            <a:endParaRPr lang="en-US" sz="1000" dirty="0"/>
          </a:p>
        </p:txBody>
      </p:sp>
      <p:pic>
        <p:nvPicPr>
          <p:cNvPr id="13" name="Image 1" descr="preencoded.png"/>
          <p:cNvPicPr>
            <a:picLocks noChangeAspect="1"/>
          </p:cNvPicPr>
          <p:nvPr/>
        </p:nvPicPr>
        <p:blipFill>
          <a:blip r:embed="rId4"/>
          <a:stretch>
            <a:fillRect/>
          </a:stretch>
        </p:blipFill>
        <p:spPr>
          <a:xfrm>
            <a:off x="4714877" y="1388092"/>
            <a:ext cx="3714750" cy="1927976"/>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 y="0"/>
            <a:ext cx="9144001" cy="5178020"/>
          </a:xfrm>
          <a:prstGeom prst="rect">
            <a:avLst/>
          </a:prstGeom>
        </p:spPr>
      </p:pic>
      <p:sp>
        <p:nvSpPr>
          <p:cNvPr id="3" name="Text 0"/>
          <p:cNvSpPr/>
          <p:nvPr/>
        </p:nvSpPr>
        <p:spPr>
          <a:xfrm>
            <a:off x="714375" y="571500"/>
            <a:ext cx="2123979" cy="245452"/>
          </a:xfrm>
          <a:prstGeom prst="rect">
            <a:avLst/>
          </a:prstGeom>
          <a:noFill/>
          <a:ln/>
        </p:spPr>
        <p:txBody>
          <a:bodyPr wrap="none" lIns="0" tIns="0" rIns="0" bIns="0" rtlCol="0" anchor="t">
            <a:spAutoFit/>
          </a:bodyPr>
          <a:lstStyle/>
          <a:p>
            <a:pPr marL="0" indent="0" algn="l">
              <a:lnSpc>
                <a:spcPts val="2200"/>
              </a:lnSpc>
              <a:buNone/>
            </a:pPr>
            <a:r>
              <a:rPr lang="en-US" sz="1000" b="1" dirty="0">
                <a:solidFill>
                  <a:srgbClr val="0078D4"/>
                </a:solidFill>
              </a:rPr>
              <a:t>Use Case: Lift-and-Shift Cloud Migration</a:t>
            </a:r>
            <a:endParaRPr lang="en-US" sz="1000" dirty="0"/>
          </a:p>
        </p:txBody>
      </p:sp>
      <p:sp>
        <p:nvSpPr>
          <p:cNvPr id="4" name="Shape 1"/>
          <p:cNvSpPr/>
          <p:nvPr/>
        </p:nvSpPr>
        <p:spPr>
          <a:xfrm>
            <a:off x="714374" y="1000125"/>
            <a:ext cx="357188" cy="357188"/>
          </a:xfrm>
          <a:prstGeom prst="rect">
            <a:avLst/>
          </a:prstGeom>
          <a:solidFill>
            <a:srgbClr val="0078D4"/>
          </a:solidFill>
          <a:ln w="18288">
            <a:solidFill>
              <a:srgbClr val="0078D4"/>
            </a:solidFill>
            <a:prstDash val="solid"/>
          </a:ln>
        </p:spPr>
        <p:txBody>
          <a:bodyPr/>
          <a:lstStyle/>
          <a:p>
            <a:endParaRPr lang="en-US" sz="1000"/>
          </a:p>
        </p:txBody>
      </p:sp>
      <p:sp>
        <p:nvSpPr>
          <p:cNvPr id="5" name="Text 2"/>
          <p:cNvSpPr/>
          <p:nvPr/>
        </p:nvSpPr>
        <p:spPr>
          <a:xfrm>
            <a:off x="714374" y="1084847"/>
            <a:ext cx="357188" cy="187744"/>
          </a:xfrm>
          <a:prstGeom prst="rect">
            <a:avLst/>
          </a:prstGeom>
          <a:noFill/>
          <a:ln/>
        </p:spPr>
        <p:txBody>
          <a:bodyPr wrap="square" lIns="0" tIns="0" rIns="0" bIns="0" rtlCol="0" anchor="ctr">
            <a:spAutoFit/>
          </a:bodyPr>
          <a:lstStyle/>
          <a:p>
            <a:pPr marL="0" indent="0" algn="ctr">
              <a:lnSpc>
                <a:spcPts val="1600"/>
              </a:lnSpc>
              <a:buNone/>
            </a:pPr>
            <a:r>
              <a:rPr lang="en-US" sz="1000" b="1" dirty="0">
                <a:solidFill>
                  <a:srgbClr val="FFFFFF"/>
                </a:solidFill>
              </a:rPr>
              <a:t>1</a:t>
            </a:r>
            <a:endParaRPr lang="en-US" sz="1000" dirty="0"/>
          </a:p>
        </p:txBody>
      </p:sp>
      <p:sp>
        <p:nvSpPr>
          <p:cNvPr id="6" name="Text 3"/>
          <p:cNvSpPr/>
          <p:nvPr/>
        </p:nvSpPr>
        <p:spPr>
          <a:xfrm>
            <a:off x="1193829" y="1005371"/>
            <a:ext cx="1429879" cy="110800"/>
          </a:xfrm>
          <a:prstGeom prst="rect">
            <a:avLst/>
          </a:prstGeom>
          <a:noFill/>
          <a:ln/>
        </p:spPr>
        <p:txBody>
          <a:bodyPr wrap="none" lIns="0" tIns="0" rIns="0" bIns="0" rtlCol="0" anchor="t">
            <a:spAutoFit/>
          </a:bodyPr>
          <a:lstStyle/>
          <a:p>
            <a:pPr marL="0" indent="0" algn="l">
              <a:lnSpc>
                <a:spcPts val="800"/>
              </a:lnSpc>
              <a:buNone/>
            </a:pPr>
            <a:r>
              <a:rPr lang="en-US" sz="1000" b="1" kern="0" spc="1" dirty="0">
                <a:solidFill>
                  <a:srgbClr val="FF6B35"/>
                </a:solidFill>
              </a:rPr>
              <a:t>Application Modernization</a:t>
            </a:r>
            <a:endParaRPr lang="en-US" sz="1000" dirty="0"/>
          </a:p>
        </p:txBody>
      </p:sp>
      <p:sp>
        <p:nvSpPr>
          <p:cNvPr id="7" name="Text 4"/>
          <p:cNvSpPr/>
          <p:nvPr/>
        </p:nvSpPr>
        <p:spPr>
          <a:xfrm>
            <a:off x="1196576" y="1128744"/>
            <a:ext cx="1800173" cy="141064"/>
          </a:xfrm>
          <a:prstGeom prst="rect">
            <a:avLst/>
          </a:prstGeom>
          <a:noFill/>
          <a:ln/>
        </p:spPr>
        <p:txBody>
          <a:bodyPr wrap="none" lIns="0" tIns="0" rIns="0" bIns="0" rtlCol="0" anchor="t">
            <a:spAutoFit/>
          </a:bodyPr>
          <a:lstStyle/>
          <a:p>
            <a:pPr marL="0" indent="0" algn="l">
              <a:lnSpc>
                <a:spcPts val="1100"/>
              </a:lnSpc>
              <a:buNone/>
            </a:pPr>
            <a:r>
              <a:rPr lang="en-US" sz="1000" b="1" dirty="0">
                <a:solidFill>
                  <a:srgbClr val="0078D4"/>
                </a:solidFill>
              </a:rPr>
              <a:t>Containerize Existing Applications</a:t>
            </a:r>
            <a:endParaRPr lang="en-US" sz="1000" dirty="0"/>
          </a:p>
        </p:txBody>
      </p:sp>
      <p:sp>
        <p:nvSpPr>
          <p:cNvPr id="8" name="Text 5"/>
          <p:cNvSpPr/>
          <p:nvPr/>
        </p:nvSpPr>
        <p:spPr>
          <a:xfrm>
            <a:off x="1196576" y="1273386"/>
            <a:ext cx="4413068" cy="158890"/>
          </a:xfrm>
          <a:prstGeom prst="rect">
            <a:avLst/>
          </a:prstGeom>
          <a:noFill/>
          <a:ln/>
        </p:spPr>
        <p:txBody>
          <a:bodyPr wrap="none" lIns="0" tIns="0" rIns="0" bIns="0" rtlCol="0" anchor="t">
            <a:spAutoFit/>
          </a:bodyPr>
          <a:lstStyle/>
          <a:p>
            <a:pPr marL="0" indent="0" algn="l">
              <a:lnSpc>
                <a:spcPts val="1300"/>
              </a:lnSpc>
              <a:buNone/>
            </a:pPr>
            <a:r>
              <a:rPr lang="en-US" sz="1000" dirty="0">
                <a:solidFill>
                  <a:srgbClr val="1A1A1A"/>
                </a:solidFill>
              </a:rPr>
              <a:t>Package legacy monolithic applications into Docker containers for cloud deployment.</a:t>
            </a:r>
            <a:endParaRPr lang="en-US" sz="1000" dirty="0"/>
          </a:p>
        </p:txBody>
      </p:sp>
      <p:sp>
        <p:nvSpPr>
          <p:cNvPr id="9" name="Text 6"/>
          <p:cNvSpPr/>
          <p:nvPr/>
        </p:nvSpPr>
        <p:spPr>
          <a:xfrm>
            <a:off x="1357313" y="1469881"/>
            <a:ext cx="2504404" cy="120418"/>
          </a:xfrm>
          <a:prstGeom prst="rect">
            <a:avLst/>
          </a:prstGeom>
          <a:noFill/>
          <a:ln/>
        </p:spPr>
        <p:txBody>
          <a:bodyPr wrap="none" lIns="102108" tIns="0" rIns="0" bIns="0" rtlCol="0" anchor="t">
            <a:spAutoFit/>
          </a:bodyPr>
          <a:lstStyle/>
          <a:p>
            <a:pPr marL="0" indent="0" algn="l">
              <a:lnSpc>
                <a:spcPts val="900"/>
              </a:lnSpc>
              <a:buNone/>
            </a:pPr>
            <a:r>
              <a:rPr lang="en-US" sz="1000" dirty="0">
                <a:solidFill>
                  <a:srgbClr val="666666"/>
                </a:solidFill>
              </a:rPr>
              <a:t>• Preserve application logic and dependencies</a:t>
            </a:r>
            <a:endParaRPr lang="en-US" sz="1000" dirty="0"/>
          </a:p>
        </p:txBody>
      </p:sp>
      <p:sp>
        <p:nvSpPr>
          <p:cNvPr id="10" name="Text 7"/>
          <p:cNvSpPr/>
          <p:nvPr/>
        </p:nvSpPr>
        <p:spPr>
          <a:xfrm>
            <a:off x="1357313" y="1613398"/>
            <a:ext cx="1986634" cy="120418"/>
          </a:xfrm>
          <a:prstGeom prst="rect">
            <a:avLst/>
          </a:prstGeom>
          <a:noFill/>
          <a:ln/>
        </p:spPr>
        <p:txBody>
          <a:bodyPr wrap="none" lIns="102108" tIns="0" rIns="0" bIns="0" rtlCol="0" anchor="t">
            <a:spAutoFit/>
          </a:bodyPr>
          <a:lstStyle/>
          <a:p>
            <a:pPr marL="0" indent="0" algn="l">
              <a:lnSpc>
                <a:spcPts val="900"/>
              </a:lnSpc>
              <a:buNone/>
            </a:pPr>
            <a:r>
              <a:rPr lang="en-US" sz="1000" dirty="0">
                <a:solidFill>
                  <a:srgbClr val="666666"/>
                </a:solidFill>
              </a:rPr>
              <a:t>• Minimal code refactoring required</a:t>
            </a:r>
            <a:endParaRPr lang="en-US" sz="1000" dirty="0"/>
          </a:p>
        </p:txBody>
      </p:sp>
      <p:sp>
        <p:nvSpPr>
          <p:cNvPr id="11" name="Text 8"/>
          <p:cNvSpPr/>
          <p:nvPr/>
        </p:nvSpPr>
        <p:spPr>
          <a:xfrm>
            <a:off x="1357313" y="1773991"/>
            <a:ext cx="1888850" cy="120418"/>
          </a:xfrm>
          <a:prstGeom prst="rect">
            <a:avLst/>
          </a:prstGeom>
          <a:noFill/>
          <a:ln/>
        </p:spPr>
        <p:txBody>
          <a:bodyPr wrap="none" lIns="102108" tIns="0" rIns="0" bIns="0" rtlCol="0" anchor="t">
            <a:spAutoFit/>
          </a:bodyPr>
          <a:lstStyle/>
          <a:p>
            <a:pPr marL="0" indent="0" algn="l">
              <a:lnSpc>
                <a:spcPts val="900"/>
              </a:lnSpc>
              <a:buNone/>
            </a:pPr>
            <a:r>
              <a:rPr lang="en-US" sz="1000" dirty="0">
                <a:solidFill>
                  <a:srgbClr val="666666"/>
                </a:solidFill>
              </a:rPr>
              <a:t>• Rapid time-to-cloud deployment</a:t>
            </a:r>
            <a:endParaRPr lang="en-US" sz="1000" dirty="0"/>
          </a:p>
        </p:txBody>
      </p:sp>
      <p:sp>
        <p:nvSpPr>
          <p:cNvPr id="12" name="Text 9"/>
          <p:cNvSpPr/>
          <p:nvPr/>
        </p:nvSpPr>
        <p:spPr>
          <a:xfrm>
            <a:off x="836645" y="1555552"/>
            <a:ext cx="115416" cy="153888"/>
          </a:xfrm>
          <a:prstGeom prst="rect">
            <a:avLst/>
          </a:prstGeom>
          <a:noFill/>
          <a:ln/>
        </p:spPr>
        <p:txBody>
          <a:bodyPr wrap="none" lIns="0" tIns="0" rIns="0" bIns="0" rtlCol="0" anchor="t">
            <a:spAutoFit/>
          </a:bodyPr>
          <a:lstStyle/>
          <a:p>
            <a:pPr marL="0" indent="0" algn="l">
              <a:lnSpc>
                <a:spcPts val="1200"/>
              </a:lnSpc>
              <a:buNone/>
            </a:pPr>
            <a:r>
              <a:rPr lang="en-US" sz="1000" b="1" dirty="0">
                <a:solidFill>
                  <a:srgbClr val="00BCF2"/>
                </a:solidFill>
              </a:rPr>
              <a:t>↓</a:t>
            </a:r>
            <a:endParaRPr lang="en-US" sz="1000" dirty="0"/>
          </a:p>
        </p:txBody>
      </p:sp>
      <p:sp>
        <p:nvSpPr>
          <p:cNvPr id="13" name="Shape 10"/>
          <p:cNvSpPr/>
          <p:nvPr/>
        </p:nvSpPr>
        <p:spPr>
          <a:xfrm>
            <a:off x="729959" y="1938054"/>
            <a:ext cx="357188" cy="357188"/>
          </a:xfrm>
          <a:prstGeom prst="rect">
            <a:avLst/>
          </a:prstGeom>
          <a:solidFill>
            <a:srgbClr val="0078D4"/>
          </a:solidFill>
          <a:ln w="18288">
            <a:solidFill>
              <a:srgbClr val="0078D4"/>
            </a:solidFill>
            <a:prstDash val="solid"/>
          </a:ln>
        </p:spPr>
        <p:txBody>
          <a:bodyPr/>
          <a:lstStyle/>
          <a:p>
            <a:endParaRPr lang="en-US" sz="1000"/>
          </a:p>
        </p:txBody>
      </p:sp>
      <p:sp>
        <p:nvSpPr>
          <p:cNvPr id="14" name="Text 11"/>
          <p:cNvSpPr/>
          <p:nvPr/>
        </p:nvSpPr>
        <p:spPr>
          <a:xfrm>
            <a:off x="727505" y="2036441"/>
            <a:ext cx="357188" cy="187744"/>
          </a:xfrm>
          <a:prstGeom prst="rect">
            <a:avLst/>
          </a:prstGeom>
          <a:noFill/>
          <a:ln/>
        </p:spPr>
        <p:txBody>
          <a:bodyPr wrap="square" lIns="0" tIns="0" rIns="0" bIns="0" rtlCol="0" anchor="ctr">
            <a:spAutoFit/>
          </a:bodyPr>
          <a:lstStyle/>
          <a:p>
            <a:pPr marL="0" indent="0" algn="ctr">
              <a:lnSpc>
                <a:spcPts val="1600"/>
              </a:lnSpc>
              <a:buNone/>
            </a:pPr>
            <a:r>
              <a:rPr lang="en-US" sz="1000" b="1" dirty="0">
                <a:solidFill>
                  <a:srgbClr val="FFFFFF"/>
                </a:solidFill>
              </a:rPr>
              <a:t>2</a:t>
            </a:r>
            <a:endParaRPr lang="en-US" sz="1000" dirty="0"/>
          </a:p>
        </p:txBody>
      </p:sp>
      <p:sp>
        <p:nvSpPr>
          <p:cNvPr id="15" name="Text 12"/>
          <p:cNvSpPr/>
          <p:nvPr/>
        </p:nvSpPr>
        <p:spPr>
          <a:xfrm>
            <a:off x="1196576" y="1987877"/>
            <a:ext cx="1409040" cy="110800"/>
          </a:xfrm>
          <a:prstGeom prst="rect">
            <a:avLst/>
          </a:prstGeom>
          <a:noFill/>
          <a:ln/>
        </p:spPr>
        <p:txBody>
          <a:bodyPr wrap="none" lIns="0" tIns="0" rIns="0" bIns="0" rtlCol="0" anchor="t">
            <a:spAutoFit/>
          </a:bodyPr>
          <a:lstStyle/>
          <a:p>
            <a:pPr marL="0" indent="0" algn="l">
              <a:lnSpc>
                <a:spcPts val="800"/>
              </a:lnSpc>
              <a:buNone/>
            </a:pPr>
            <a:r>
              <a:rPr lang="en-US" sz="1000" b="1" kern="0" spc="1" dirty="0">
                <a:solidFill>
                  <a:srgbClr val="FF6B35"/>
                </a:solidFill>
              </a:rPr>
              <a:t>Infrastructure Automation</a:t>
            </a:r>
            <a:endParaRPr lang="en-US" sz="1000" dirty="0"/>
          </a:p>
        </p:txBody>
      </p:sp>
      <p:sp>
        <p:nvSpPr>
          <p:cNvPr id="16" name="Text 13"/>
          <p:cNvSpPr/>
          <p:nvPr/>
        </p:nvSpPr>
        <p:spPr>
          <a:xfrm>
            <a:off x="1193827" y="2121606"/>
            <a:ext cx="2204130" cy="141064"/>
          </a:xfrm>
          <a:prstGeom prst="rect">
            <a:avLst/>
          </a:prstGeom>
          <a:noFill/>
          <a:ln/>
        </p:spPr>
        <p:txBody>
          <a:bodyPr wrap="none" lIns="0" tIns="0" rIns="0" bIns="0" rtlCol="0" anchor="t">
            <a:spAutoFit/>
          </a:bodyPr>
          <a:lstStyle/>
          <a:p>
            <a:pPr marL="0" indent="0" algn="l">
              <a:lnSpc>
                <a:spcPts val="1100"/>
              </a:lnSpc>
              <a:buNone/>
            </a:pPr>
            <a:r>
              <a:rPr lang="en-US" sz="1000" b="1" dirty="0">
                <a:solidFill>
                  <a:srgbClr val="0078D4"/>
                </a:solidFill>
              </a:rPr>
              <a:t>Terraform Provisions Target Environment</a:t>
            </a:r>
            <a:endParaRPr lang="en-US" sz="1000" dirty="0"/>
          </a:p>
        </p:txBody>
      </p:sp>
      <p:sp>
        <p:nvSpPr>
          <p:cNvPr id="17" name="Text 14"/>
          <p:cNvSpPr/>
          <p:nvPr/>
        </p:nvSpPr>
        <p:spPr>
          <a:xfrm>
            <a:off x="1191373" y="2256601"/>
            <a:ext cx="5285101" cy="158890"/>
          </a:xfrm>
          <a:prstGeom prst="rect">
            <a:avLst/>
          </a:prstGeom>
          <a:noFill/>
          <a:ln/>
        </p:spPr>
        <p:txBody>
          <a:bodyPr wrap="none" lIns="0" tIns="0" rIns="0" bIns="0" rtlCol="0" anchor="t">
            <a:spAutoFit/>
          </a:bodyPr>
          <a:lstStyle/>
          <a:p>
            <a:pPr marL="0" indent="0" algn="l">
              <a:lnSpc>
                <a:spcPts val="1300"/>
              </a:lnSpc>
              <a:buNone/>
            </a:pPr>
            <a:r>
              <a:rPr lang="en-US" sz="1000" dirty="0">
                <a:solidFill>
                  <a:srgbClr val="1A1A1A"/>
                </a:solidFill>
              </a:rPr>
              <a:t>Rapidly provision the entire cloud infrastructure including VNet, AKS cluster, and managed databases.</a:t>
            </a:r>
            <a:endParaRPr lang="en-US" sz="1000" dirty="0"/>
          </a:p>
        </p:txBody>
      </p:sp>
      <p:sp>
        <p:nvSpPr>
          <p:cNvPr id="18" name="Text 15"/>
          <p:cNvSpPr/>
          <p:nvPr/>
        </p:nvSpPr>
        <p:spPr>
          <a:xfrm>
            <a:off x="1357313" y="2503655"/>
            <a:ext cx="1797480" cy="120418"/>
          </a:xfrm>
          <a:prstGeom prst="rect">
            <a:avLst/>
          </a:prstGeom>
          <a:noFill/>
          <a:ln/>
        </p:spPr>
        <p:txBody>
          <a:bodyPr wrap="none" lIns="102108" tIns="0" rIns="0" bIns="0" rtlCol="0" anchor="t">
            <a:spAutoFit/>
          </a:bodyPr>
          <a:lstStyle/>
          <a:p>
            <a:pPr marL="0" indent="0" algn="l">
              <a:lnSpc>
                <a:spcPts val="900"/>
              </a:lnSpc>
              <a:buNone/>
            </a:pPr>
            <a:r>
              <a:rPr lang="en-US" sz="1000" dirty="0">
                <a:solidFill>
                  <a:srgbClr val="666666"/>
                </a:solidFill>
              </a:rPr>
              <a:t>• VNet and subnet configuration</a:t>
            </a:r>
            <a:endParaRPr lang="en-US" sz="1000" dirty="0"/>
          </a:p>
        </p:txBody>
      </p:sp>
      <p:sp>
        <p:nvSpPr>
          <p:cNvPr id="19" name="Text 16"/>
          <p:cNvSpPr/>
          <p:nvPr/>
        </p:nvSpPr>
        <p:spPr>
          <a:xfrm>
            <a:off x="1357313" y="2662442"/>
            <a:ext cx="2102050" cy="120418"/>
          </a:xfrm>
          <a:prstGeom prst="rect">
            <a:avLst/>
          </a:prstGeom>
          <a:noFill/>
          <a:ln/>
        </p:spPr>
        <p:txBody>
          <a:bodyPr wrap="none" lIns="102108" tIns="0" rIns="0" bIns="0" rtlCol="0" anchor="t">
            <a:spAutoFit/>
          </a:bodyPr>
          <a:lstStyle/>
          <a:p>
            <a:pPr marL="0" indent="0" algn="l">
              <a:lnSpc>
                <a:spcPts val="900"/>
              </a:lnSpc>
              <a:buNone/>
            </a:pPr>
            <a:r>
              <a:rPr lang="en-US" sz="1000" dirty="0">
                <a:solidFill>
                  <a:srgbClr val="666666"/>
                </a:solidFill>
              </a:rPr>
              <a:t>• AKS cluster with multiple node pools</a:t>
            </a:r>
            <a:endParaRPr lang="en-US" sz="1000" dirty="0"/>
          </a:p>
        </p:txBody>
      </p:sp>
      <p:sp>
        <p:nvSpPr>
          <p:cNvPr id="20" name="Text 17"/>
          <p:cNvSpPr/>
          <p:nvPr/>
        </p:nvSpPr>
        <p:spPr>
          <a:xfrm>
            <a:off x="1357308" y="2875332"/>
            <a:ext cx="2233497" cy="120418"/>
          </a:xfrm>
          <a:prstGeom prst="rect">
            <a:avLst/>
          </a:prstGeom>
          <a:noFill/>
          <a:ln/>
        </p:spPr>
        <p:txBody>
          <a:bodyPr wrap="none" lIns="102108" tIns="0" rIns="0" bIns="0" rtlCol="0" anchor="t">
            <a:spAutoFit/>
          </a:bodyPr>
          <a:lstStyle/>
          <a:p>
            <a:pPr marL="0" indent="0" algn="l">
              <a:lnSpc>
                <a:spcPts val="900"/>
              </a:lnSpc>
              <a:buNone/>
            </a:pPr>
            <a:r>
              <a:rPr lang="en-US" sz="1000" dirty="0">
                <a:solidFill>
                  <a:srgbClr val="666666"/>
                </a:solidFill>
              </a:rPr>
              <a:t>• Azure Database for PostgreSQL/MySQL</a:t>
            </a:r>
            <a:endParaRPr lang="en-US" sz="1000" dirty="0"/>
          </a:p>
        </p:txBody>
      </p:sp>
      <p:sp>
        <p:nvSpPr>
          <p:cNvPr id="21" name="Text 18"/>
          <p:cNvSpPr/>
          <p:nvPr/>
        </p:nvSpPr>
        <p:spPr>
          <a:xfrm>
            <a:off x="866612" y="2608166"/>
            <a:ext cx="115416" cy="153888"/>
          </a:xfrm>
          <a:prstGeom prst="rect">
            <a:avLst/>
          </a:prstGeom>
          <a:noFill/>
          <a:ln/>
        </p:spPr>
        <p:txBody>
          <a:bodyPr wrap="none" lIns="0" tIns="0" rIns="0" bIns="0" rtlCol="0" anchor="t">
            <a:spAutoFit/>
          </a:bodyPr>
          <a:lstStyle/>
          <a:p>
            <a:pPr marL="0" indent="0" algn="l">
              <a:lnSpc>
                <a:spcPts val="1200"/>
              </a:lnSpc>
              <a:buNone/>
            </a:pPr>
            <a:r>
              <a:rPr lang="en-US" sz="1000" b="1" dirty="0">
                <a:solidFill>
                  <a:srgbClr val="00BCF2"/>
                </a:solidFill>
              </a:rPr>
              <a:t>↓</a:t>
            </a:r>
            <a:endParaRPr lang="en-US" sz="1000" dirty="0"/>
          </a:p>
        </p:txBody>
      </p:sp>
      <p:sp>
        <p:nvSpPr>
          <p:cNvPr id="22" name="Shape 19"/>
          <p:cNvSpPr/>
          <p:nvPr/>
        </p:nvSpPr>
        <p:spPr>
          <a:xfrm>
            <a:off x="739764" y="3070375"/>
            <a:ext cx="357188" cy="357188"/>
          </a:xfrm>
          <a:prstGeom prst="rect">
            <a:avLst/>
          </a:prstGeom>
          <a:solidFill>
            <a:srgbClr val="0078D4"/>
          </a:solidFill>
          <a:ln w="18288">
            <a:solidFill>
              <a:srgbClr val="0078D4"/>
            </a:solidFill>
            <a:prstDash val="solid"/>
          </a:ln>
        </p:spPr>
        <p:txBody>
          <a:bodyPr/>
          <a:lstStyle/>
          <a:p>
            <a:endParaRPr lang="en-US" sz="1000"/>
          </a:p>
        </p:txBody>
      </p:sp>
      <p:sp>
        <p:nvSpPr>
          <p:cNvPr id="23" name="Text 20"/>
          <p:cNvSpPr/>
          <p:nvPr/>
        </p:nvSpPr>
        <p:spPr>
          <a:xfrm>
            <a:off x="739764" y="3155097"/>
            <a:ext cx="357188" cy="187744"/>
          </a:xfrm>
          <a:prstGeom prst="rect">
            <a:avLst/>
          </a:prstGeom>
          <a:noFill/>
          <a:ln/>
        </p:spPr>
        <p:txBody>
          <a:bodyPr wrap="square" lIns="0" tIns="0" rIns="0" bIns="0" rtlCol="0" anchor="ctr">
            <a:spAutoFit/>
          </a:bodyPr>
          <a:lstStyle/>
          <a:p>
            <a:pPr marL="0" indent="0" algn="ctr">
              <a:lnSpc>
                <a:spcPts val="1600"/>
              </a:lnSpc>
              <a:buNone/>
            </a:pPr>
            <a:r>
              <a:rPr lang="en-US" sz="1000" b="1" dirty="0">
                <a:solidFill>
                  <a:srgbClr val="FFFFFF"/>
                </a:solidFill>
              </a:rPr>
              <a:t>3</a:t>
            </a:r>
            <a:endParaRPr lang="en-US" sz="1000" dirty="0"/>
          </a:p>
        </p:txBody>
      </p:sp>
      <p:sp>
        <p:nvSpPr>
          <p:cNvPr id="24" name="Text 21"/>
          <p:cNvSpPr/>
          <p:nvPr/>
        </p:nvSpPr>
        <p:spPr>
          <a:xfrm>
            <a:off x="1196576" y="3090534"/>
            <a:ext cx="1553567" cy="110800"/>
          </a:xfrm>
          <a:prstGeom prst="rect">
            <a:avLst/>
          </a:prstGeom>
          <a:noFill/>
          <a:ln/>
        </p:spPr>
        <p:txBody>
          <a:bodyPr wrap="none" lIns="0" tIns="0" rIns="0" bIns="0" rtlCol="0" anchor="t">
            <a:spAutoFit/>
          </a:bodyPr>
          <a:lstStyle/>
          <a:p>
            <a:pPr marL="0" indent="0" algn="l">
              <a:lnSpc>
                <a:spcPts val="800"/>
              </a:lnSpc>
              <a:buNone/>
            </a:pPr>
            <a:r>
              <a:rPr lang="en-US" sz="1000" b="1" kern="0" spc="1" dirty="0">
                <a:solidFill>
                  <a:srgbClr val="FF6B35"/>
                </a:solidFill>
              </a:rPr>
              <a:t>Cloud-Native Transformation</a:t>
            </a:r>
            <a:endParaRPr lang="en-US" sz="1000" dirty="0"/>
          </a:p>
        </p:txBody>
      </p:sp>
      <p:sp>
        <p:nvSpPr>
          <p:cNvPr id="25" name="Text 22"/>
          <p:cNvSpPr/>
          <p:nvPr/>
        </p:nvSpPr>
        <p:spPr>
          <a:xfrm>
            <a:off x="1191372" y="3256863"/>
            <a:ext cx="2045432" cy="141064"/>
          </a:xfrm>
          <a:prstGeom prst="rect">
            <a:avLst/>
          </a:prstGeom>
          <a:noFill/>
          <a:ln/>
        </p:spPr>
        <p:txBody>
          <a:bodyPr wrap="none" lIns="0" tIns="0" rIns="0" bIns="0" rtlCol="0" anchor="t">
            <a:spAutoFit/>
          </a:bodyPr>
          <a:lstStyle/>
          <a:p>
            <a:pPr marL="0" indent="0" algn="l">
              <a:lnSpc>
                <a:spcPts val="1100"/>
              </a:lnSpc>
              <a:buNone/>
            </a:pPr>
            <a:r>
              <a:rPr lang="en-US" sz="1000" b="1" dirty="0">
                <a:solidFill>
                  <a:srgbClr val="0078D4"/>
                </a:solidFill>
              </a:rPr>
              <a:t>Focus on Refactoring &amp; Modernization</a:t>
            </a:r>
            <a:endParaRPr lang="en-US" sz="1000" dirty="0"/>
          </a:p>
        </p:txBody>
      </p:sp>
      <p:sp>
        <p:nvSpPr>
          <p:cNvPr id="26" name="Text 23"/>
          <p:cNvSpPr/>
          <p:nvPr/>
        </p:nvSpPr>
        <p:spPr>
          <a:xfrm>
            <a:off x="1191371" y="3462516"/>
            <a:ext cx="5054269" cy="158890"/>
          </a:xfrm>
          <a:prstGeom prst="rect">
            <a:avLst/>
          </a:prstGeom>
          <a:noFill/>
          <a:ln/>
        </p:spPr>
        <p:txBody>
          <a:bodyPr wrap="none" lIns="0" tIns="0" rIns="0" bIns="0" rtlCol="0" anchor="t">
            <a:spAutoFit/>
          </a:bodyPr>
          <a:lstStyle/>
          <a:p>
            <a:pPr marL="0" indent="0" algn="l">
              <a:lnSpc>
                <a:spcPts val="1300"/>
              </a:lnSpc>
              <a:buNone/>
            </a:pPr>
            <a:r>
              <a:rPr lang="en-US" sz="1000" dirty="0">
                <a:solidFill>
                  <a:srgbClr val="1A1A1A"/>
                </a:solidFill>
              </a:rPr>
              <a:t>AKS reduces operational burden, freeing teams to refactor applications for cloud-native patterns.</a:t>
            </a:r>
            <a:endParaRPr lang="en-US" sz="1000" dirty="0"/>
          </a:p>
        </p:txBody>
      </p:sp>
      <p:sp>
        <p:nvSpPr>
          <p:cNvPr id="27" name="Text 24"/>
          <p:cNvSpPr/>
          <p:nvPr/>
        </p:nvSpPr>
        <p:spPr>
          <a:xfrm>
            <a:off x="1357313" y="3711728"/>
            <a:ext cx="1718932" cy="120418"/>
          </a:xfrm>
          <a:prstGeom prst="rect">
            <a:avLst/>
          </a:prstGeom>
          <a:noFill/>
          <a:ln/>
        </p:spPr>
        <p:txBody>
          <a:bodyPr wrap="none" lIns="102108" tIns="0" rIns="0" bIns="0" rtlCol="0" anchor="t">
            <a:spAutoFit/>
          </a:bodyPr>
          <a:lstStyle/>
          <a:p>
            <a:pPr marL="0" indent="0" algn="l">
              <a:lnSpc>
                <a:spcPts val="900"/>
              </a:lnSpc>
              <a:buNone/>
            </a:pPr>
            <a:r>
              <a:rPr lang="en-US" sz="1000" dirty="0">
                <a:solidFill>
                  <a:srgbClr val="666666"/>
                </a:solidFill>
              </a:rPr>
              <a:t>• Microservices decomposition</a:t>
            </a:r>
            <a:endParaRPr lang="en-US" sz="1000" dirty="0"/>
          </a:p>
        </p:txBody>
      </p:sp>
      <p:sp>
        <p:nvSpPr>
          <p:cNvPr id="28" name="Text 25"/>
          <p:cNvSpPr/>
          <p:nvPr/>
        </p:nvSpPr>
        <p:spPr>
          <a:xfrm>
            <a:off x="1357307" y="3895260"/>
            <a:ext cx="1799082" cy="120418"/>
          </a:xfrm>
          <a:prstGeom prst="rect">
            <a:avLst/>
          </a:prstGeom>
          <a:noFill/>
          <a:ln/>
        </p:spPr>
        <p:txBody>
          <a:bodyPr wrap="none" lIns="102108" tIns="0" rIns="0" bIns="0" rtlCol="0" anchor="t">
            <a:spAutoFit/>
          </a:bodyPr>
          <a:lstStyle/>
          <a:p>
            <a:pPr marL="0" indent="0" algn="l">
              <a:lnSpc>
                <a:spcPts val="900"/>
              </a:lnSpc>
              <a:buNone/>
            </a:pPr>
            <a:r>
              <a:rPr lang="en-US" sz="1000" dirty="0">
                <a:solidFill>
                  <a:srgbClr val="666666"/>
                </a:solidFill>
              </a:rPr>
              <a:t>• Serverless integration patterns</a:t>
            </a:r>
            <a:endParaRPr lang="en-US" sz="1000" dirty="0"/>
          </a:p>
        </p:txBody>
      </p:sp>
      <p:sp>
        <p:nvSpPr>
          <p:cNvPr id="29" name="Text 26"/>
          <p:cNvSpPr/>
          <p:nvPr/>
        </p:nvSpPr>
        <p:spPr>
          <a:xfrm>
            <a:off x="1357313" y="4086826"/>
            <a:ext cx="1650003" cy="120418"/>
          </a:xfrm>
          <a:prstGeom prst="rect">
            <a:avLst/>
          </a:prstGeom>
          <a:noFill/>
          <a:ln/>
        </p:spPr>
        <p:txBody>
          <a:bodyPr wrap="none" lIns="102108" tIns="0" rIns="0" bIns="0" rtlCol="0" anchor="t">
            <a:spAutoFit/>
          </a:bodyPr>
          <a:lstStyle/>
          <a:p>
            <a:pPr marL="0" indent="0" algn="l">
              <a:lnSpc>
                <a:spcPts val="900"/>
              </a:lnSpc>
              <a:buNone/>
            </a:pPr>
            <a:r>
              <a:rPr lang="en-US" sz="1000" dirty="0">
                <a:solidFill>
                  <a:srgbClr val="666666"/>
                </a:solidFill>
              </a:rPr>
              <a:t>• Cost optimization strategies</a:t>
            </a:r>
            <a:endParaRPr lang="en-US" sz="1000" dirty="0"/>
          </a:p>
        </p:txBody>
      </p:sp>
      <p:sp>
        <p:nvSpPr>
          <p:cNvPr id="30" name="Shape 27"/>
          <p:cNvSpPr/>
          <p:nvPr/>
        </p:nvSpPr>
        <p:spPr>
          <a:xfrm>
            <a:off x="456333" y="4373663"/>
            <a:ext cx="7715250" cy="445868"/>
          </a:xfrm>
          <a:prstGeom prst="rect">
            <a:avLst/>
          </a:prstGeom>
          <a:solidFill>
            <a:srgbClr val="00BCF2">
              <a:alpha val="5000"/>
            </a:srgbClr>
          </a:solidFill>
          <a:ln w="18288">
            <a:solidFill>
              <a:srgbClr val="00BCF2"/>
            </a:solidFill>
            <a:prstDash val="solid"/>
          </a:ln>
        </p:spPr>
        <p:txBody>
          <a:bodyPr/>
          <a:lstStyle/>
          <a:p>
            <a:endParaRPr lang="en-US" sz="1000"/>
          </a:p>
        </p:txBody>
      </p:sp>
      <p:sp>
        <p:nvSpPr>
          <p:cNvPr id="31" name="Text 28"/>
          <p:cNvSpPr/>
          <p:nvPr/>
        </p:nvSpPr>
        <p:spPr>
          <a:xfrm>
            <a:off x="756344" y="4373663"/>
            <a:ext cx="96180" cy="215572"/>
          </a:xfrm>
          <a:prstGeom prst="rect">
            <a:avLst/>
          </a:prstGeom>
          <a:noFill/>
          <a:ln/>
        </p:spPr>
        <p:txBody>
          <a:bodyPr wrap="none" lIns="0" tIns="0" rIns="0" bIns="0" rtlCol="0" anchor="t">
            <a:spAutoFit/>
          </a:bodyPr>
          <a:lstStyle/>
          <a:p>
            <a:pPr marL="0" indent="0" algn="l">
              <a:lnSpc>
                <a:spcPts val="1900"/>
              </a:lnSpc>
              <a:buNone/>
            </a:pPr>
            <a:r>
              <a:rPr lang="en-US" sz="1000" dirty="0">
                <a:solidFill>
                  <a:srgbClr val="00BCF2"/>
                </a:solidFill>
              </a:rPr>
              <a:t>✓</a:t>
            </a:r>
            <a:endParaRPr lang="en-US" sz="1000" dirty="0"/>
          </a:p>
        </p:txBody>
      </p:sp>
      <p:sp>
        <p:nvSpPr>
          <p:cNvPr id="32" name="Text 29"/>
          <p:cNvSpPr/>
          <p:nvPr/>
        </p:nvSpPr>
        <p:spPr>
          <a:xfrm>
            <a:off x="996997" y="4426873"/>
            <a:ext cx="796757" cy="110800"/>
          </a:xfrm>
          <a:prstGeom prst="rect">
            <a:avLst/>
          </a:prstGeom>
          <a:noFill/>
          <a:ln/>
        </p:spPr>
        <p:txBody>
          <a:bodyPr wrap="none" lIns="0" tIns="0" rIns="0" bIns="0" rtlCol="0" anchor="t">
            <a:spAutoFit/>
          </a:bodyPr>
          <a:lstStyle/>
          <a:p>
            <a:pPr marL="0" indent="0" algn="l">
              <a:lnSpc>
                <a:spcPts val="800"/>
              </a:lnSpc>
              <a:buNone/>
            </a:pPr>
            <a:r>
              <a:rPr lang="en-US" sz="1000" b="1" kern="0" spc="1" dirty="0">
                <a:solidFill>
                  <a:srgbClr val="00BCF2"/>
                </a:solidFill>
              </a:rPr>
              <a:t>Key Advantage</a:t>
            </a:r>
            <a:endParaRPr lang="en-US" sz="1000" dirty="0"/>
          </a:p>
        </p:txBody>
      </p:sp>
      <p:sp>
        <p:nvSpPr>
          <p:cNvPr id="33" name="Text 30"/>
          <p:cNvSpPr/>
          <p:nvPr/>
        </p:nvSpPr>
        <p:spPr>
          <a:xfrm>
            <a:off x="996998" y="4564933"/>
            <a:ext cx="5964774" cy="153888"/>
          </a:xfrm>
          <a:prstGeom prst="rect">
            <a:avLst/>
          </a:prstGeom>
          <a:noFill/>
          <a:ln/>
        </p:spPr>
        <p:txBody>
          <a:bodyPr wrap="none" lIns="0" tIns="0" rIns="0" bIns="0" rtlCol="0" anchor="t">
            <a:spAutoFit/>
          </a:bodyPr>
          <a:lstStyle/>
          <a:p>
            <a:pPr marL="0" indent="0" algn="l">
              <a:lnSpc>
                <a:spcPts val="1200"/>
              </a:lnSpc>
              <a:buNone/>
            </a:pPr>
            <a:r>
              <a:rPr lang="en-US" sz="1000" b="1" dirty="0">
                <a:solidFill>
                  <a:srgbClr val="1A1A1A"/>
                </a:solidFill>
              </a:rPr>
              <a:t>Rapid migration path from legacy infrastructure to cloud-native architecture with minimal operational overhead</a:t>
            </a:r>
            <a:endParaRPr lang="en-US" sz="10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1158</TotalTime>
  <Words>4398</Words>
  <Application>Microsoft Office PowerPoint</Application>
  <PresentationFormat>On-screen Show (16:9)</PresentationFormat>
  <Paragraphs>453</Paragraphs>
  <Slides>18</Slides>
  <Notes>18</Notes>
  <HiddenSlides>0</HiddenSlides>
  <MMClips>0</MMClips>
  <ScaleCrop>false</ScaleCrop>
  <HeadingPairs>
    <vt:vector size="6" baseType="variant">
      <vt:variant>
        <vt:lpstr>Fonts Used</vt:lpstr>
      </vt:variant>
      <vt:variant>
        <vt:i4>1</vt:i4>
      </vt:variant>
      <vt:variant>
        <vt:lpstr>Theme</vt:lpstr>
      </vt:variant>
      <vt:variant>
        <vt:i4>1</vt:i4>
      </vt:variant>
      <vt:variant>
        <vt:lpstr>Slide Titles</vt:lpstr>
      </vt:variant>
      <vt:variant>
        <vt:i4>18</vt:i4>
      </vt:variant>
    </vt:vector>
  </HeadingPairs>
  <TitlesOfParts>
    <vt:vector size="20" baseType="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Ritesh Hegde MVP</cp:lastModifiedBy>
  <cp:revision>7</cp:revision>
  <dcterms:created xsi:type="dcterms:W3CDTF">2025-11-10T16:42:28Z</dcterms:created>
  <dcterms:modified xsi:type="dcterms:W3CDTF">2025-11-14T10:15:52Z</dcterms:modified>
</cp:coreProperties>
</file>